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479" r:id="rId5"/>
    <p:sldId id="263" r:id="rId6"/>
    <p:sldId id="480" r:id="rId7"/>
    <p:sldId id="481" r:id="rId8"/>
    <p:sldId id="338" r:id="rId9"/>
    <p:sldId id="339" r:id="rId10"/>
    <p:sldId id="273" r:id="rId11"/>
    <p:sldId id="482" r:id="rId12"/>
    <p:sldId id="284" r:id="rId13"/>
    <p:sldId id="483" r:id="rId14"/>
    <p:sldId id="484" r:id="rId15"/>
    <p:sldId id="485" r:id="rId16"/>
    <p:sldId id="280" r:id="rId17"/>
    <p:sldId id="320" r:id="rId18"/>
    <p:sldId id="486" r:id="rId19"/>
    <p:sldId id="281" r:id="rId20"/>
    <p:sldId id="487" r:id="rId21"/>
    <p:sldId id="340" r:id="rId22"/>
    <p:sldId id="327" r:id="rId23"/>
    <p:sldId id="328" r:id="rId24"/>
    <p:sldId id="488" r:id="rId25"/>
    <p:sldId id="489" r:id="rId26"/>
    <p:sldId id="272" r:id="rId27"/>
    <p:sldId id="277" r:id="rId28"/>
    <p:sldId id="312" r:id="rId29"/>
    <p:sldId id="341" r:id="rId30"/>
    <p:sldId id="274" r:id="rId31"/>
    <p:sldId id="313" r:id="rId32"/>
    <p:sldId id="342" r:id="rId33"/>
    <p:sldId id="344" r:id="rId34"/>
    <p:sldId id="490" r:id="rId35"/>
    <p:sldId id="491" r:id="rId36"/>
    <p:sldId id="4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B4172C1D-7990-2012-66EB-C077C9C1CF0A}" name="Collins, K R (KC) PO1 USN NAVRESPRODEVCEN LA (USA)" initials="C(" userId="S::karen.r.collins4.mil@us.navy.mil::47aadf89-4291-4efb-8cce-4b07687a5e6b" providerId="AD"/>
  <p188:author id="{48BBD651-3C36-6992-3FB2-0621D4349A76}" name="Gardner, Steven L PO1 USN NSSATC HQ (USA)" initials="SG" userId="S::steven.l.gardner16.mil@us.navy.mil::d40a2193-434a-4150-aa78-8e58895ac27f" providerId="AD"/>
  <p188:author id="{C2695ECE-25D1-BD04-F57E-198AE06FDB87}" name="Edmonston, Douglas A SCPO USN CBC GULFPORT MS (USA)" initials="E(" userId="S::douglas.a.edmonston.mil@us.navy.mil::af5b9239-1866-4b1f-a601-d58887d30755" providerId="AD"/>
  <p188:author id="{FC2196DD-371D-119E-A453-B719B9AC54EA}" name="Almonte, Marcelo MCPO USN NETC PENSACOLA FL (USA)" initials="A(" userId="S::marcelo.almonte.mil@us.navy.mil::6da9497a-c4c6-4b8b-a982-0c29bc2bfa3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E6361-EB5C-4194-9C46-FC89CD7B1292}" v="11" dt="2025-12-08T14:27:17.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p:cViewPr varScale="1">
        <p:scale>
          <a:sx n="149" d="100"/>
          <a:sy n="149" d="100"/>
        </p:scale>
        <p:origin x="29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Required: 70 min</a:t>
            </a:r>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Note:</a:t>
            </a:r>
            <a:r>
              <a:rPr lang="en-US" baseline="0">
                <a:latin typeface="Tahoma"/>
                <a:ea typeface="Tahoma"/>
                <a:cs typeface="Tahoma"/>
              </a:rPr>
              <a:t> There are support billets available for E4 and above.</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1013832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FACILITATOR GUIDE:</a:t>
            </a:r>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a:ea typeface="Tahoma"/>
                <a:cs typeface="Tahoma"/>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354969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FACILITATOR GUIDE:</a:t>
            </a:r>
          </a:p>
          <a:p>
            <a:pPr marL="228600" indent="-228600">
              <a:buAutoNum type="arabicPeriod"/>
            </a:pPr>
            <a:r>
              <a:rPr lang="en-US">
                <a:latin typeface="Tahoma"/>
                <a:ea typeface="Tahoma"/>
                <a:cs typeface="Tahoma"/>
              </a:rPr>
              <a:t>Highly recommend service members contact detailer PRIOR to in negotiation window for consideration.</a:t>
            </a:r>
          </a:p>
          <a:p>
            <a:pPr marL="228600" indent="-228600">
              <a:buAutoNum type="arabicPeriod"/>
            </a:pPr>
            <a:r>
              <a:rPr lang="en-US">
                <a:solidFill>
                  <a:srgbClr val="00B050"/>
                </a:solidFill>
                <a:latin typeface="Tahoma"/>
                <a:ea typeface="Tahoma"/>
                <a:cs typeface="Tahoma"/>
              </a:rPr>
              <a:t>Can also</a:t>
            </a:r>
            <a:r>
              <a:rPr lang="en-US" baseline="0">
                <a:solidFill>
                  <a:srgbClr val="00B050"/>
                </a:solidFill>
                <a:latin typeface="Tahoma"/>
                <a:ea typeface="Tahoma"/>
                <a:cs typeface="Tahoma"/>
              </a:rPr>
              <a:t> select during MNA window if available at the time. </a:t>
            </a:r>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panose="020B0604030504040204" pitchFamily="34" charset="0"/>
                <a:ea typeface="Tahoma" panose="020B0604030504040204" pitchFamily="34" charset="0"/>
                <a:cs typeface="Tahoma" panose="020B0604030504040204" pitchFamily="34" charset="0"/>
              </a:rPr>
              <a:t>3. Additional information at:</a:t>
            </a:r>
          </a:p>
          <a:p>
            <a:r>
              <a:rPr lang="en-US">
                <a:latin typeface="Tahoma" panose="020B0604030504040204" pitchFamily="34" charset="0"/>
                <a:ea typeface="Tahoma" panose="020B0604030504040204" pitchFamily="34" charset="0"/>
                <a:cs typeface="Tahoma" panose="020B0604030504040204" pitchFamily="34" charset="0"/>
              </a:rPr>
              <a:t>Career</a:t>
            </a:r>
            <a:r>
              <a:rPr lang="en-US" baseline="0">
                <a:latin typeface="Tahoma" panose="020B0604030504040204" pitchFamily="34" charset="0"/>
                <a:ea typeface="Tahoma" panose="020B0604030504040204" pitchFamily="34" charset="0"/>
                <a:cs typeface="Tahoma" panose="020B0604030504040204" pitchFamily="34" charset="0"/>
              </a:rPr>
              <a:t> </a:t>
            </a:r>
            <a:r>
              <a:rPr lang="en-US">
                <a:latin typeface="Tahoma" panose="020B0604030504040204" pitchFamily="34" charset="0"/>
                <a:ea typeface="Tahoma" panose="020B0604030504040204" pitchFamily="34" charset="0"/>
                <a:cs typeface="Tahoma" panose="020B0604030504040204" pitchFamily="34" charset="0"/>
              </a:rPr>
              <a:t>Management&lt;Detailing&lt;Enlisted&lt;Shore</a:t>
            </a:r>
            <a:r>
              <a:rPr lang="en-US" baseline="0">
                <a:latin typeface="Tahoma" panose="020B0604030504040204" pitchFamily="34" charset="0"/>
                <a:ea typeface="Tahoma" panose="020B0604030504040204" pitchFamily="34" charset="0"/>
                <a:cs typeface="Tahoma" panose="020B0604030504040204" pitchFamily="34" charset="0"/>
              </a:rPr>
              <a:t> </a:t>
            </a:r>
            <a:r>
              <a:rPr lang="en-US">
                <a:latin typeface="Tahoma" panose="020B0604030504040204" pitchFamily="34" charset="0"/>
                <a:ea typeface="Tahoma" panose="020B0604030504040204" pitchFamily="34" charset="0"/>
                <a:cs typeface="Tahoma" panose="020B0604030504040204" pitchFamily="34" charset="0"/>
              </a:rPr>
              <a:t>Special&lt;Recruiting</a:t>
            </a:r>
          </a:p>
        </p:txBody>
      </p:sp>
      <p:sp>
        <p:nvSpPr>
          <p:cNvPr id="4" name="Slide Number Placeholder 3"/>
          <p:cNvSpPr>
            <a:spLocks noGrp="1"/>
          </p:cNvSpPr>
          <p:nvPr>
            <p:ph type="sldNum" sz="quarter" idx="5"/>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50150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Tahoma"/>
                <a:cs typeface="Calibri"/>
              </a:rPr>
              <a:t>FACILITATOR GUIDE:</a:t>
            </a:r>
            <a:endParaRPr lang="en-US" b="0">
              <a:latin typeface="Tahoma" panose="020B0604030504040204" pitchFamily="34" charset="0"/>
              <a:ea typeface="Tahoma"/>
              <a:cs typeface="Tahoma" panose="020B0604030504040204" pitchFamily="34" charset="0"/>
            </a:endParaRPr>
          </a:p>
          <a:p>
            <a:r>
              <a:rPr lang="en-US" b="0">
                <a:latin typeface="Tahoma"/>
                <a:ea typeface="Tahoma"/>
                <a:cs typeface="Tahoma"/>
              </a:rPr>
              <a:t>These are only some of the screening</a:t>
            </a:r>
            <a:r>
              <a:rPr lang="en-US" b="0" baseline="0">
                <a:latin typeface="Tahoma"/>
                <a:ea typeface="Tahoma"/>
                <a:cs typeface="Tahoma"/>
              </a:rPr>
              <a:t> requirements for RDC.  </a:t>
            </a:r>
            <a:r>
              <a:rPr lang="en-US" b="0">
                <a:latin typeface="Tahoma"/>
                <a:ea typeface="Tahoma"/>
                <a:cs typeface="Tahoma"/>
              </a:rPr>
              <a:t>See</a:t>
            </a:r>
            <a:r>
              <a:rPr lang="en-US" b="0" baseline="0">
                <a:latin typeface="Tahoma"/>
                <a:ea typeface="Tahoma"/>
                <a:cs typeface="Tahoma"/>
              </a:rPr>
              <a:t> MPM article for specific requirements.  </a:t>
            </a:r>
            <a:endParaRPr lang="en-US" b="1">
              <a:latin typeface="Calibri"/>
              <a:ea typeface="Tahoma"/>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98369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Review form.</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29408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a:latin typeface="Tahoma"/>
                <a:ea typeface="Tahoma"/>
                <a:cs typeface="Tahoma"/>
              </a:rPr>
              <a:t>Additional information can be found at:  Career-Management&lt;Detailing&lt;Enlisted&lt;Shore-Special&lt;RDC</a:t>
            </a:r>
          </a:p>
        </p:txBody>
      </p:sp>
      <p:sp>
        <p:nvSpPr>
          <p:cNvPr id="4" name="Slide Number Placeholder 3"/>
          <p:cNvSpPr>
            <a:spLocks noGrp="1"/>
          </p:cNvSpPr>
          <p:nvPr>
            <p:ph type="sldNum" sz="quarter" idx="5"/>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124602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These are only some of the screening requirements for RDC.  See MPM article for specific requirements. </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11056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Review form.</a:t>
            </a:r>
          </a:p>
        </p:txBody>
      </p:sp>
      <p:sp>
        <p:nvSpPr>
          <p:cNvPr id="4" name="Slide Number Placeholder 3"/>
          <p:cNvSpPr>
            <a:spLocks noGrp="1"/>
          </p:cNvSpPr>
          <p:nvPr>
            <p:ph type="sldNum" sz="quarter" idx="5"/>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352732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Review form.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27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FACILITATOR GUIDE:</a:t>
            </a:r>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a:ea typeface="Tahoma"/>
                <a:cs typeface="Tahoma"/>
              </a:rPr>
              <a:t>Additional information can be found at:  Career-Management&lt;Detailing&lt;Enlisted&lt;Shore Special&lt;Embassy</a:t>
            </a:r>
            <a:r>
              <a:rPr lang="en-US" baseline="0">
                <a:latin typeface="Tahoma"/>
                <a:ea typeface="Tahoma"/>
                <a:cs typeface="Tahoma"/>
              </a:rPr>
              <a:t> Duty</a:t>
            </a:r>
            <a:endParaRPr lang="en-US">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59883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ahoma"/>
                <a:cs typeface="Tahoma"/>
              </a:rPr>
              <a:t>Review objectives.</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110152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pPr marL="171450" indent="-171450">
              <a:buFont typeface="Wingdings" panose="05000000000000000000" pitchFamily="2" charset="2"/>
              <a:buChar char="§"/>
            </a:pPr>
            <a:r>
              <a:rPr lang="en-US">
                <a:latin typeface="Tahoma"/>
                <a:ea typeface="Tahoma"/>
                <a:cs typeface="Tahoma"/>
              </a:rPr>
              <a:t>Waivers will not be granted for the requirements</a:t>
            </a:r>
            <a:r>
              <a:rPr lang="en-US" baseline="0">
                <a:latin typeface="Tahoma"/>
                <a:ea typeface="Tahoma"/>
                <a:cs typeface="Tahoma"/>
              </a:rPr>
              <a:t> listed with the exception of:</a:t>
            </a:r>
            <a:endParaRPr lang="en-US">
              <a:latin typeface="Tahoma"/>
              <a:ea typeface="Tahoma"/>
              <a:cs typeface="Tahoma"/>
            </a:endParaRPr>
          </a:p>
          <a:p>
            <a:pPr marL="628650" lvl="1" indent="-171450">
              <a:buFont typeface="Wingdings" panose="05000000000000000000" pitchFamily="2" charset="2"/>
              <a:buChar char="§"/>
            </a:pPr>
            <a:r>
              <a:rPr lang="en-US">
                <a:latin typeface="Tahoma"/>
                <a:ea typeface="Tahoma"/>
                <a:cs typeface="Tahoma"/>
              </a:rPr>
              <a:t>DLAB</a:t>
            </a:r>
            <a:r>
              <a:rPr lang="en-US" baseline="0">
                <a:latin typeface="Tahoma"/>
                <a:ea typeface="Tahoma"/>
                <a:cs typeface="Tahoma"/>
              </a:rPr>
              <a:t> can be waived on case by case basis</a:t>
            </a:r>
          </a:p>
          <a:p>
            <a:pPr marL="628650" lvl="1" indent="-171450">
              <a:buFont typeface="Wingdings" panose="05000000000000000000" pitchFamily="2" charset="2"/>
              <a:buChar char="§"/>
            </a:pPr>
            <a:r>
              <a:rPr lang="en-US" baseline="0">
                <a:latin typeface="Tahoma"/>
                <a:ea typeface="Tahoma"/>
                <a:cs typeface="Tahoma"/>
              </a:rPr>
              <a:t>Dual-citizen waivers can be provided for dependents on a case by case basis</a:t>
            </a:r>
            <a:endParaRPr lang="en-US">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3368108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b="0">
              <a:latin typeface="Tahoma" panose="020B0604030504040204" pitchFamily="34" charset="0"/>
              <a:ea typeface="Tahoma" panose="020B0604030504040204" pitchFamily="34" charset="0"/>
              <a:cs typeface="Tahoma" panose="020B0604030504040204" pitchFamily="34" charset="0"/>
            </a:endParaRPr>
          </a:p>
          <a:p>
            <a:r>
              <a:rPr lang="en-US" b="0">
                <a:latin typeface="Tahoma"/>
                <a:ea typeface="Tahoma"/>
                <a:cs typeface="Tahoma"/>
              </a:rPr>
              <a:t>See</a:t>
            </a:r>
            <a:r>
              <a:rPr lang="en-US" b="0" baseline="0">
                <a:latin typeface="Tahoma"/>
                <a:ea typeface="Tahoma"/>
                <a:cs typeface="Tahoma"/>
              </a:rPr>
              <a:t> MPM for complete list of requirements.</a:t>
            </a:r>
            <a:endParaRPr lang="en-US">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553484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p>
          <a:p>
            <a:r>
              <a:rPr lang="en-US">
                <a:latin typeface="Tahoma"/>
                <a:ea typeface="Tahoma"/>
                <a:cs typeface="Tahoma"/>
              </a:rPr>
              <a:t>Requirements </a:t>
            </a:r>
            <a:r>
              <a:rPr lang="en-US" err="1">
                <a:latin typeface="Tahoma"/>
                <a:ea typeface="Tahoma"/>
                <a:cs typeface="Tahoma"/>
              </a:rPr>
              <a:t>cont</a:t>
            </a:r>
            <a:r>
              <a:rPr lang="en-US">
                <a:latin typeface="Tahoma"/>
                <a:ea typeface="Tahoma"/>
                <a:cs typeface="Tahoma"/>
              </a:rPr>
              <a:t>…:</a:t>
            </a:r>
          </a:p>
          <a:p>
            <a:pPr marL="171450" indent="-171450">
              <a:buFont typeface="Wingdings"/>
              <a:buChar char="§"/>
            </a:pPr>
            <a:r>
              <a:rPr lang="en-US">
                <a:latin typeface="Tahoma"/>
                <a:ea typeface="Tahoma"/>
                <a:cs typeface="Tahoma"/>
              </a:rPr>
              <a:t>Be fit for full duty</a:t>
            </a:r>
          </a:p>
          <a:p>
            <a:pPr marL="171450" indent="-171450">
              <a:buFont typeface="Wingdings"/>
              <a:buChar char="§"/>
            </a:pPr>
            <a:r>
              <a:rPr lang="en-US">
                <a:latin typeface="Tahoma"/>
                <a:ea typeface="Tahoma"/>
                <a:cs typeface="Tahoma"/>
              </a:rPr>
              <a:t>No tattoos visible in short-sleeves or skirts (</a:t>
            </a:r>
            <a:r>
              <a:rPr lang="en-US" err="1">
                <a:latin typeface="Tahoma"/>
                <a:ea typeface="Tahoma"/>
                <a:cs typeface="Tahoma"/>
              </a:rPr>
              <a:t>waiverable</a:t>
            </a:r>
            <a:r>
              <a:rPr lang="en-US">
                <a:latin typeface="Tahoma"/>
                <a:ea typeface="Tahoma"/>
                <a:cs typeface="Tahoma"/>
              </a:rPr>
              <a:t>)</a:t>
            </a:r>
          </a:p>
          <a:p>
            <a:pPr marL="171450" indent="-171450">
              <a:buFont typeface="Wingdings"/>
              <a:buChar char="§"/>
            </a:pPr>
            <a:r>
              <a:rPr lang="en-US">
                <a:latin typeface="Tahoma"/>
                <a:ea typeface="Tahoma"/>
                <a:cs typeface="Tahoma"/>
              </a:rPr>
              <a:t>Not afraid of heights</a:t>
            </a:r>
          </a:p>
          <a:p>
            <a:pPr marL="171450" indent="-171450">
              <a:buFont typeface="Wingdings"/>
              <a:buChar char="§"/>
            </a:pPr>
            <a:r>
              <a:rPr lang="en-US">
                <a:latin typeface="Tahoma"/>
                <a:ea typeface="Tahoma"/>
                <a:cs typeface="Tahoma"/>
              </a:rPr>
              <a:t>Non-POs must be unmarried and without dependents</a:t>
            </a:r>
          </a:p>
          <a:p>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830134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FACILITATOR GUIDE:</a:t>
            </a:r>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a:ea typeface="Tahoma"/>
                <a:cs typeface="Tahoma"/>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2272733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a:latin typeface="Tahoma"/>
                <a:ea typeface="Tahoma"/>
                <a:cs typeface="Tahoma"/>
              </a:rPr>
              <a:t>Additional information is found at: MyNavyHR&lt;Career</a:t>
            </a:r>
            <a:r>
              <a:rPr lang="en-US" baseline="0">
                <a:latin typeface="Tahoma"/>
                <a:ea typeface="Tahoma"/>
                <a:cs typeface="Tahoma"/>
              </a:rPr>
              <a:t> Management&lt;Detailing&lt;Enlisted&lt;Sea Special Programs</a:t>
            </a:r>
            <a:endParaRPr lang="en-US">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3886766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a:latin typeface="Tahoma"/>
                <a:ea typeface="Tahoma"/>
                <a:cs typeface="Tahoma"/>
              </a:rPr>
              <a:t>Standards cont....</a:t>
            </a:r>
          </a:p>
          <a:p>
            <a:pPr marL="171450" indent="-171450">
              <a:buFont typeface="Wingdings"/>
              <a:buChar char="§"/>
            </a:pPr>
            <a:r>
              <a:rPr lang="en-US">
                <a:latin typeface="Tahoma"/>
                <a:ea typeface="Tahoma"/>
                <a:cs typeface="Tahoma"/>
              </a:rPr>
              <a:t>No evidence of drug abuse in the past 12 months.</a:t>
            </a:r>
          </a:p>
          <a:p>
            <a:pPr marL="171450" indent="-171450">
              <a:buFont typeface="Wingdings"/>
              <a:buChar char="§"/>
            </a:pPr>
            <a:r>
              <a:rPr lang="en-US">
                <a:latin typeface="Tahoma"/>
                <a:ea typeface="Tahoma"/>
                <a:cs typeface="Tahoma"/>
              </a:rPr>
              <a:t>No alcohol-related incidents in the past 12 months.</a:t>
            </a:r>
          </a:p>
          <a:p>
            <a:pPr marL="171450" indent="-171450">
              <a:buFont typeface="Wingdings"/>
              <a:buChar char="§"/>
            </a:pPr>
            <a:r>
              <a:rPr lang="en-US">
                <a:latin typeface="Tahoma"/>
                <a:ea typeface="Tahoma"/>
                <a:cs typeface="Tahoma"/>
              </a:rPr>
              <a:t>Must be a U.S. citizen for nuclear ships (most rates).</a:t>
            </a:r>
          </a:p>
          <a:p>
            <a:pPr marL="171450" indent="-171450">
              <a:buFont typeface="Wingdings"/>
              <a:buChar char="§"/>
            </a:pPr>
            <a:r>
              <a:rPr lang="en-US">
                <a:latin typeface="Tahoma"/>
                <a:ea typeface="Tahoma"/>
                <a:cs typeface="Tahoma"/>
              </a:rPr>
              <a:t>Have performance marks of at least 3.0 in all traits, be recommended for retention, and receive a promotable or higher recommendation for the previous 24 months.</a:t>
            </a:r>
          </a:p>
          <a:p>
            <a:pPr marL="171450" indent="-171450">
              <a:buFont typeface="Wingdings"/>
              <a:buChar char="§"/>
            </a:pPr>
            <a:endParaRPr lang="en-US">
              <a:latin typeface="Tahoma"/>
              <a:ea typeface="Tahoma"/>
              <a:cs typeface="Tahoma"/>
            </a:endParaRPr>
          </a:p>
          <a:p>
            <a:pPr marL="0" indent="0">
              <a:buFont typeface="Wingdings"/>
              <a:buNone/>
            </a:pPr>
            <a:r>
              <a:rPr lang="en-US" b="1">
                <a:latin typeface="Tahoma"/>
                <a:ea typeface="Tahoma"/>
                <a:cs typeface="Tahoma"/>
              </a:rPr>
              <a:t>Additional Notes:</a:t>
            </a:r>
          </a:p>
          <a:p>
            <a:pPr marL="0" indent="0">
              <a:buFont typeface="Wingdings"/>
              <a:buNone/>
            </a:pPr>
            <a:r>
              <a:rPr lang="en-US" b="0">
                <a:latin typeface="Tahoma"/>
                <a:ea typeface="Tahoma"/>
                <a:cs typeface="Tahoma"/>
              </a:rPr>
              <a:t>Personnel without prior sea duty,</a:t>
            </a:r>
            <a:r>
              <a:rPr lang="en-US" b="0" baseline="0">
                <a:latin typeface="Tahoma"/>
                <a:ea typeface="Tahoma"/>
                <a:cs typeface="Tahoma"/>
              </a:rPr>
              <a:t> </a:t>
            </a:r>
            <a:r>
              <a:rPr lang="en-US" b="0">
                <a:latin typeface="Tahoma"/>
                <a:ea typeface="Tahoma"/>
                <a:cs typeface="Tahoma"/>
              </a:rPr>
              <a:t>PRDs will be assigned as follow from</a:t>
            </a:r>
            <a:r>
              <a:rPr lang="en-US" b="0" baseline="0">
                <a:latin typeface="Tahoma"/>
                <a:ea typeface="Tahoma"/>
                <a:cs typeface="Tahoma"/>
              </a:rPr>
              <a:t> the date of the ship’s </a:t>
            </a:r>
            <a:r>
              <a:rPr lang="en-US" b="1" baseline="0">
                <a:latin typeface="Tahoma"/>
                <a:ea typeface="Tahoma"/>
                <a:cs typeface="Tahoma"/>
              </a:rPr>
              <a:t>in-service:</a:t>
            </a:r>
          </a:p>
          <a:p>
            <a:pPr marL="457200" indent="-171450">
              <a:buFont typeface="Wingdings" panose="05000000000000000000" pitchFamily="2" charset="2"/>
              <a:buChar char="§"/>
            </a:pPr>
            <a:r>
              <a:rPr lang="en-US" b="0" baseline="0">
                <a:latin typeface="Tahoma"/>
                <a:ea typeface="Tahoma"/>
                <a:cs typeface="Tahoma"/>
              </a:rPr>
              <a:t>1</a:t>
            </a:r>
            <a:r>
              <a:rPr lang="en-US" b="0" baseline="30000">
                <a:latin typeface="Tahoma"/>
                <a:ea typeface="Tahoma"/>
                <a:cs typeface="Tahoma"/>
              </a:rPr>
              <a:t>st</a:t>
            </a:r>
            <a:r>
              <a:rPr lang="en-US" b="0" baseline="0">
                <a:latin typeface="Tahoma"/>
                <a:ea typeface="Tahoma"/>
                <a:cs typeface="Tahoma"/>
              </a:rPr>
              <a:t> enlistment:  assigned IAW PST for 1</a:t>
            </a:r>
            <a:r>
              <a:rPr lang="en-US" b="0" baseline="30000">
                <a:latin typeface="Tahoma"/>
                <a:ea typeface="Tahoma"/>
                <a:cs typeface="Tahoma"/>
              </a:rPr>
              <a:t>st</a:t>
            </a:r>
            <a:r>
              <a:rPr lang="en-US" b="0" baseline="0">
                <a:latin typeface="Tahoma"/>
                <a:ea typeface="Tahoma"/>
                <a:cs typeface="Tahoma"/>
              </a:rPr>
              <a:t> sea tour</a:t>
            </a:r>
          </a:p>
          <a:p>
            <a:pPr marL="457200" indent="-171450">
              <a:buFont typeface="Wingdings" panose="05000000000000000000" pitchFamily="2" charset="2"/>
              <a:buChar char="§"/>
            </a:pPr>
            <a:r>
              <a:rPr lang="en-US" b="0" baseline="0">
                <a:latin typeface="Tahoma"/>
                <a:ea typeface="Tahoma"/>
                <a:cs typeface="Tahoma"/>
              </a:rPr>
              <a:t>2</a:t>
            </a:r>
            <a:r>
              <a:rPr lang="en-US" b="0" baseline="30000">
                <a:latin typeface="Tahoma"/>
                <a:ea typeface="Tahoma"/>
                <a:cs typeface="Tahoma"/>
              </a:rPr>
              <a:t>nd</a:t>
            </a:r>
            <a:r>
              <a:rPr lang="en-US" b="0" baseline="0">
                <a:latin typeface="Tahoma"/>
                <a:ea typeface="Tahoma"/>
                <a:cs typeface="Tahoma"/>
              </a:rPr>
              <a:t> or more: assigned IAW PST for the assigned rating (see sea/shore flow)</a:t>
            </a:r>
            <a:endParaRPr lang="en-US" b="0">
              <a:latin typeface="Tahoma"/>
              <a:ea typeface="Tahoma"/>
              <a:cs typeface="Tahoma"/>
            </a:endParaRPr>
          </a:p>
          <a:p>
            <a:pPr marL="171450" indent="-171450">
              <a:buFont typeface="Wingdings"/>
              <a:buChar char="§"/>
            </a:pPr>
            <a:r>
              <a:rPr lang="en-US">
                <a:latin typeface="Tahoma"/>
                <a:ea typeface="Tahoma"/>
                <a:cs typeface="Tahoma"/>
              </a:rPr>
              <a:t>HYT waivers must be approved prior</a:t>
            </a:r>
            <a:r>
              <a:rPr lang="en-US" baseline="0">
                <a:latin typeface="Tahoma"/>
                <a:ea typeface="Tahoma"/>
                <a:cs typeface="Tahoma"/>
              </a:rPr>
              <a:t> to issuance of orders to allow the Sailor to meet OBLISERV requirements:</a:t>
            </a:r>
          </a:p>
          <a:p>
            <a:pPr marL="628650" lvl="1" indent="-171450">
              <a:buFont typeface="Wingdings"/>
              <a:buChar char="§"/>
            </a:pPr>
            <a:r>
              <a:rPr lang="en-US" baseline="0">
                <a:latin typeface="Tahoma"/>
                <a:ea typeface="Tahoma"/>
                <a:cs typeface="Tahoma"/>
              </a:rPr>
              <a:t>Request via 1306/7 to BUPERS -328</a:t>
            </a:r>
          </a:p>
          <a:p>
            <a:pPr marL="628650" lvl="1" indent="-171450">
              <a:buFont typeface="Wingdings"/>
              <a:buChar char="§"/>
            </a:pPr>
            <a:endParaRPr lang="en-US" baseline="0">
              <a:latin typeface="Tahoma"/>
              <a:ea typeface="Tahoma"/>
              <a:cs typeface="Tahoma"/>
            </a:endParaRPr>
          </a:p>
          <a:p>
            <a:pPr marL="628650" lvl="1" indent="-171450">
              <a:buFont typeface="Wingdings"/>
              <a:buChar char="§"/>
            </a:pPr>
            <a:endParaRPr lang="en-US" baseline="0">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25</a:t>
            </a:fld>
            <a:endParaRPr lang="en-US"/>
          </a:p>
        </p:txBody>
      </p:sp>
    </p:spTree>
    <p:extLst>
      <p:ext uri="{BB962C8B-B14F-4D97-AF65-F5344CB8AC3E}">
        <p14:creationId xmlns:p14="http://schemas.microsoft.com/office/powerpoint/2010/main" val="157299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a:ea typeface="Tahoma"/>
                <a:cs typeface="Tahoma"/>
              </a:rPr>
              <a:t>FACILITATOR GUIDE:</a:t>
            </a:r>
            <a:endParaRPr kumimoji="0" lang="en-US" sz="1200" b="0" i="0" u="none" strike="noStrike" kern="1200" cap="none" spc="0" normalizeH="0" baseline="0" noProof="0">
              <a:ln>
                <a:noFill/>
              </a:ln>
              <a:solidFill>
                <a:prstClr val="black"/>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Advise CDT members on how to properly complete the NAVPERS 1036/92</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Emphasize to read the MPM that applies to the program the Sailor is applying for because each program has different requirements and may not require all sections to be completed.</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Section A should be completed by Admin Officer or Personnel Officer *</a:t>
            </a:r>
            <a:r>
              <a:rPr kumimoji="0" lang="en-US" sz="1200" b="1" i="0" u="none" strike="noStrike" kern="1200" cap="none" spc="0" normalizeH="0" baseline="0" noProof="0" dirty="0">
                <a:ln>
                  <a:noFill/>
                </a:ln>
                <a:solidFill>
                  <a:prstClr val="black"/>
                </a:solidFill>
                <a:effectLst/>
                <a:uLnTx/>
                <a:uFillTx/>
                <a:latin typeface="Tahoma"/>
                <a:ea typeface="Tahoma"/>
                <a:cs typeface="Tahoma"/>
              </a:rPr>
              <a:t>this can also be either the YN or PS Chief</a:t>
            </a:r>
            <a:r>
              <a:rPr kumimoji="0" lang="en-US" sz="1200" b="0" i="0" u="none" strike="noStrike" kern="1200" cap="none" spc="0" normalizeH="0" baseline="0" noProof="0" dirty="0">
                <a:ln>
                  <a:noFill/>
                </a:ln>
                <a:solidFill>
                  <a:prstClr val="black"/>
                </a:solidFill>
                <a:effectLst/>
                <a:uLnTx/>
                <a:uFillTx/>
                <a:latin typeface="Tahoma"/>
                <a:ea typeface="Tahoma"/>
                <a:cs typeface="Tahoma"/>
              </a:rPr>
              <a:t>*.   Some commands may have a 1</a:t>
            </a:r>
            <a:r>
              <a:rPr kumimoji="0" lang="en-US" sz="1200" b="0" i="0" u="none" strike="noStrike" kern="1200" cap="none" spc="0" normalizeH="0" baseline="30000" noProof="0" dirty="0">
                <a:ln>
                  <a:noFill/>
                </a:ln>
                <a:solidFill>
                  <a:prstClr val="black"/>
                </a:solidFill>
                <a:effectLst/>
                <a:uLnTx/>
                <a:uFillTx/>
                <a:latin typeface="Tahoma"/>
                <a:ea typeface="Tahoma"/>
                <a:cs typeface="Tahoma"/>
              </a:rPr>
              <a:t>st</a:t>
            </a:r>
            <a:r>
              <a:rPr kumimoji="0" lang="en-US" sz="1200" b="0" i="0" u="none" strike="noStrike" kern="1200" cap="none" spc="0" normalizeH="0" baseline="0" noProof="0" dirty="0">
                <a:ln>
                  <a:noFill/>
                </a:ln>
                <a:solidFill>
                  <a:prstClr val="black"/>
                </a:solidFill>
                <a:effectLst/>
                <a:uLnTx/>
                <a:uFillTx/>
                <a:latin typeface="Tahoma"/>
                <a:ea typeface="Tahoma"/>
                <a:cs typeface="Tahoma"/>
              </a:rPr>
              <a:t> class serving in this role.  As long as they are designated as such they can also complete this section.  Ensure to have supporting documentation for each section for verification.  If OBLISERV is not complete; ensure to make a note on the form to annotate if it will be completed upon receipt of orders.</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R="0" lvl="0" algn="l" defTabSz="914400" rtl="0" eaLnBrk="1" fontAlgn="auto" latinLnBrk="0" hangingPunct="1">
              <a:lnSpc>
                <a:spcPct val="100000"/>
              </a:lnSpc>
              <a:spcBef>
                <a:spcPts val="0"/>
              </a:spcBef>
              <a:spcAft>
                <a:spcPts val="0"/>
              </a:spcAft>
              <a:buClrTx/>
              <a:buSzTx/>
              <a:tabLst/>
              <a:defRPr/>
            </a:pPr>
            <a:endParaRPr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481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p>
          <a:p>
            <a:r>
              <a:rPr lang="en-US">
                <a:latin typeface="Tahoma"/>
                <a:ea typeface="Tahoma"/>
                <a:cs typeface="Tahoma"/>
              </a:rPr>
              <a:t>Additional details can be found at:  Career-Management&lt;Detailing&lt;Enlisted&lt;Sea</a:t>
            </a:r>
            <a:r>
              <a:rPr lang="en-US" baseline="0">
                <a:latin typeface="Tahoma"/>
                <a:ea typeface="Tahoma"/>
                <a:cs typeface="Tahoma"/>
              </a:rPr>
              <a:t> </a:t>
            </a:r>
            <a:r>
              <a:rPr lang="en-US">
                <a:latin typeface="Tahoma"/>
                <a:ea typeface="Tahoma"/>
                <a:cs typeface="Tahoma"/>
              </a:rPr>
              <a:t>Special&lt;LCAC</a:t>
            </a: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27</a:t>
            </a:fld>
            <a:endParaRPr lang="en-US"/>
          </a:p>
        </p:txBody>
      </p:sp>
    </p:spTree>
    <p:extLst>
      <p:ext uri="{BB962C8B-B14F-4D97-AF65-F5344CB8AC3E}">
        <p14:creationId xmlns:p14="http://schemas.microsoft.com/office/powerpoint/2010/main" val="3592618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See MPM article for additional screening requirements.</a:t>
            </a: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28</a:t>
            </a:fld>
            <a:endParaRPr lang="en-US"/>
          </a:p>
        </p:txBody>
      </p:sp>
    </p:spTree>
    <p:extLst>
      <p:ext uri="{BB962C8B-B14F-4D97-AF65-F5344CB8AC3E}">
        <p14:creationId xmlns:p14="http://schemas.microsoft.com/office/powerpoint/2010/main" val="1677302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None.</a:t>
            </a: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29</a:t>
            </a:fld>
            <a:endParaRPr lang="en-US"/>
          </a:p>
        </p:txBody>
      </p:sp>
    </p:spTree>
    <p:extLst>
      <p:ext uri="{BB962C8B-B14F-4D97-AF65-F5344CB8AC3E}">
        <p14:creationId xmlns:p14="http://schemas.microsoft.com/office/powerpoint/2010/main" val="341050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ahoma"/>
                <a:cs typeface="Tahoma"/>
              </a:rPr>
              <a:t>Review references.</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1850750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Tahoma"/>
                <a:ea typeface="Tahoma"/>
                <a:cs typeface="Tahoma"/>
              </a:rPr>
              <a:t>FACILITATOR GUIDE:</a:t>
            </a:r>
            <a:endParaRPr lang="en-US">
              <a:latin typeface="Tahoma"/>
              <a:ea typeface="Tahoma"/>
              <a:cs typeface="Tahoma"/>
            </a:endParaRPr>
          </a:p>
          <a:p>
            <a:pPr marL="0" marR="0" lvl="0" indent="0" algn="l" defTabSz="914400">
              <a:lnSpc>
                <a:spcPct val="100000"/>
              </a:lnSpc>
              <a:spcBef>
                <a:spcPts val="0"/>
              </a:spcBef>
              <a:spcAft>
                <a:spcPts val="0"/>
              </a:spcAft>
              <a:buClrTx/>
              <a:buSzTx/>
              <a:buFontTx/>
              <a:buNone/>
              <a:tabLst/>
              <a:defRPr/>
            </a:pPr>
            <a:r>
              <a:rPr lang="en-US">
                <a:latin typeface="Tahoma"/>
                <a:ea typeface="Tahoma"/>
                <a:cs typeface="Tahoma"/>
              </a:rPr>
              <a:t>At this point, remind class to ensure they are looking at MILPERSMAN</a:t>
            </a:r>
            <a:r>
              <a:rPr lang="en-US" baseline="0">
                <a:latin typeface="Tahoma"/>
                <a:ea typeface="Tahoma"/>
                <a:cs typeface="Tahoma"/>
              </a:rPr>
              <a:t> </a:t>
            </a:r>
            <a:endParaRPr lang="en-US">
              <a:latin typeface="Tahoma"/>
              <a:ea typeface="Tahoma"/>
              <a:cs typeface="Tahoma"/>
            </a:endParaRP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30</a:t>
            </a:fld>
            <a:endParaRPr lang="en-US"/>
          </a:p>
        </p:txBody>
      </p:sp>
    </p:spTree>
    <p:extLst>
      <p:ext uri="{BB962C8B-B14F-4D97-AF65-F5344CB8AC3E}">
        <p14:creationId xmlns:p14="http://schemas.microsoft.com/office/powerpoint/2010/main" val="68822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ANSWERS:</a:t>
            </a:r>
            <a:endParaRPr lang="en-US" b="1"/>
          </a:p>
          <a:p>
            <a:r>
              <a:rPr lang="en-US">
                <a:latin typeface="Tahoma"/>
                <a:ea typeface="Tahoma"/>
                <a:cs typeface="Tahoma"/>
              </a:rPr>
              <a:t>1. PRECOM</a:t>
            </a:r>
            <a:r>
              <a:rPr lang="en-US" sz="1200">
                <a:latin typeface="Tahoma"/>
                <a:ea typeface="Tahoma"/>
                <a:cs typeface="Tahoma"/>
              </a:rPr>
              <a:t> requires intensive efforts to establish the administrative and training readiness of the unit for future operations and is not equipped to handle excessive personnel-related administrative burdens</a:t>
            </a:r>
            <a:endParaRPr lang="en-US"/>
          </a:p>
          <a:p>
            <a:r>
              <a:rPr lang="en-US">
                <a:latin typeface="Tahoma"/>
                <a:ea typeface="Tahoma"/>
                <a:cs typeface="Tahoma"/>
              </a:rPr>
              <a:t>2. 26 various programs</a:t>
            </a:r>
            <a:endParaRPr lang="en-US"/>
          </a:p>
          <a:p>
            <a:r>
              <a:rPr lang="en-US">
                <a:solidFill>
                  <a:srgbClr val="000000"/>
                </a:solidFill>
                <a:latin typeface="Tahoma"/>
                <a:ea typeface="Tahoma"/>
                <a:cs typeface="Tahoma"/>
              </a:rPr>
              <a:t>3. NAVPERS</a:t>
            </a:r>
            <a:r>
              <a:rPr lang="en-US" baseline="0">
                <a:solidFill>
                  <a:srgbClr val="000000"/>
                </a:solidFill>
                <a:latin typeface="Tahoma"/>
                <a:ea typeface="Tahoma"/>
                <a:cs typeface="Tahoma"/>
              </a:rPr>
              <a:t> 1306/92</a:t>
            </a:r>
            <a:endParaRPr lang="en-US">
              <a:solidFill>
                <a:srgbClr val="000000"/>
              </a:solidFill>
              <a:latin typeface="Tahoma"/>
              <a:ea typeface="Tahoma"/>
              <a:cs typeface="Tahoma"/>
            </a:endParaRPr>
          </a:p>
          <a:p>
            <a:r>
              <a:rPr lang="en-US">
                <a:solidFill>
                  <a:srgbClr val="000000"/>
                </a:solidFill>
                <a:latin typeface="Tahoma"/>
                <a:ea typeface="Tahoma"/>
                <a:cs typeface="Tahoma"/>
              </a:rPr>
              <a:t>4. NAVPERS 1306/93</a:t>
            </a:r>
          </a:p>
        </p:txBody>
      </p:sp>
      <p:sp>
        <p:nvSpPr>
          <p:cNvPr id="4" name="Slide Number Placeholder 3"/>
          <p:cNvSpPr>
            <a:spLocks noGrp="1"/>
          </p:cNvSpPr>
          <p:nvPr>
            <p:ph type="sldNum" sz="quarter" idx="10"/>
          </p:nvPr>
        </p:nvSpPr>
        <p:spPr/>
        <p:txBody>
          <a:bodyPr/>
          <a:lstStyle/>
          <a:p>
            <a:fld id="{D5ACEE01-41AF-2A4D-9C8A-1F63ADF14122}" type="slidenum">
              <a:rPr lang="en-US" smtClean="0"/>
              <a:t>31</a:t>
            </a:fld>
            <a:endParaRPr lang="en-US"/>
          </a:p>
        </p:txBody>
      </p:sp>
    </p:spTree>
    <p:extLst>
      <p:ext uri="{BB962C8B-B14F-4D97-AF65-F5344CB8AC3E}">
        <p14:creationId xmlns:p14="http://schemas.microsoft.com/office/powerpoint/2010/main" val="3797975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33</a:t>
            </a:fld>
            <a:endParaRPr lang="en-US"/>
          </a:p>
        </p:txBody>
      </p:sp>
    </p:spTree>
    <p:extLst>
      <p:ext uri="{BB962C8B-B14F-4D97-AF65-F5344CB8AC3E}">
        <p14:creationId xmlns:p14="http://schemas.microsoft.com/office/powerpoint/2010/main" val="64125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b="0" dirty="0">
                <a:latin typeface="Tahoma"/>
                <a:ea typeface="Tahoma"/>
                <a:cs typeface="Tahoma"/>
              </a:rPr>
              <a:t>1. Sailors</a:t>
            </a:r>
            <a:r>
              <a:rPr lang="en-US" b="0" baseline="0" dirty="0">
                <a:latin typeface="Tahoma"/>
                <a:ea typeface="Tahoma"/>
                <a:cs typeface="Tahoma"/>
              </a:rPr>
              <a:t> must contact their detailer to get released to special programs prior to entering their normal window to apply for orders; if not they will risk becoming a detailer asset and may not receive approval to apply for special program assignments.</a:t>
            </a:r>
          </a:p>
          <a:p>
            <a:endParaRPr lang="en-US"/>
          </a:p>
          <a:p>
            <a:r>
              <a:rPr lang="en-US" dirty="0">
                <a:latin typeface="Tahoma"/>
                <a:ea typeface="Tahoma"/>
                <a:cs typeface="Tahoma"/>
              </a:rPr>
              <a:t>2. Ensure Sailors are utilizing most updated MILPERSMAN or NAVADMIN.</a:t>
            </a:r>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146799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a:ea typeface="Tahoma"/>
                <a:cs typeface="Tahoma"/>
              </a:rPr>
              <a:t>FACILITATOR GUIDE: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Emphasize to read the MPM that applies to the program the Sailor is applying for because each program has different requirements and may not require all sections to be completed.</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228600" indent="-228600">
              <a:buFontTx/>
              <a:buAutoNum type="arabicPeriod"/>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Section A should be completed by Admin Officer or Personnel Officer</a:t>
            </a:r>
            <a:r>
              <a:rPr lang="en-US" dirty="0">
                <a:solidFill>
                  <a:prstClr val="black"/>
                </a:solidFill>
                <a:latin typeface="Tahoma"/>
                <a:ea typeface="Tahoma"/>
                <a:cs typeface="Tahoma"/>
              </a:rPr>
              <a:t>.</a:t>
            </a:r>
            <a:r>
              <a:rPr kumimoji="0" lang="en-US" sz="1200" b="0" i="0" u="none" strike="noStrike" kern="1200" cap="none" spc="0" normalizeH="0" baseline="0" noProof="0" dirty="0">
                <a:ln>
                  <a:noFill/>
                </a:ln>
                <a:solidFill>
                  <a:prstClr val="black"/>
                </a:solidFill>
                <a:effectLst/>
                <a:uLnTx/>
                <a:uFillTx/>
                <a:latin typeface="Tahoma"/>
                <a:ea typeface="Tahoma"/>
                <a:cs typeface="Tahoma"/>
              </a:rPr>
              <a:t>  </a:t>
            </a:r>
            <a:r>
              <a:rPr lang="en-US" dirty="0">
                <a:solidFill>
                  <a:prstClr val="black"/>
                </a:solidFill>
                <a:latin typeface="Tahoma"/>
                <a:ea typeface="Tahoma"/>
                <a:cs typeface="Tahoma"/>
              </a:rPr>
              <a:t> </a:t>
            </a:r>
            <a:r>
              <a:rPr kumimoji="0" lang="en-US" sz="1200" b="0" i="0" u="none" strike="noStrike" kern="1200" cap="none" spc="0" normalizeH="0" baseline="0" noProof="0" dirty="0">
                <a:ln>
                  <a:noFill/>
                </a:ln>
                <a:solidFill>
                  <a:prstClr val="black"/>
                </a:solidFill>
                <a:effectLst/>
                <a:uLnTx/>
                <a:uFillTx/>
                <a:latin typeface="Tahoma"/>
                <a:ea typeface="Tahoma"/>
                <a:cs typeface="Tahoma"/>
              </a:rPr>
              <a:t>  Ensure to have supporting documentation for each section for verification.  If OBLISERV is not complete; ensure to make a note on the form to annotate if it will be completed upon receipt of orders.</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DAPA can provide a generate Page 13, annotating the service has been screened and meet the requirements for assignment to special programs.</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305789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a:ea typeface="Tahoma"/>
                <a:cs typeface="Tahoma"/>
              </a:rPr>
              <a:t>FACILITATOR GUIDE:</a:t>
            </a:r>
            <a:endParaRPr kumimoji="0" lang="en-US" sz="1200" b="0" i="0" u="none" strike="noStrike" kern="1200" cap="none" spc="0" normalizeH="0" baseline="0" noProof="0" dirty="0">
              <a:ln>
                <a:noFill/>
              </a:ln>
              <a:solidFill>
                <a:prstClr val="black"/>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Advise CDT members on how to properly complete the NAVPERS 1036/92. Recommend opening the form so members can see the full form.</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Emphasize to read the MPM that applies to the program the Sailor is applying for because each program has different requirements and may not require all sections to be completed.</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228600" indent="-228600">
              <a:buFontTx/>
              <a:buAutoNum type="arabicPeriod"/>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Section A should be completed by Admin Officer or Personnel Officer.  Ensure to have supporting documentation for each section for verification.  If OBLISERV is not complete; ensure to make a note on the form to annotate if it will be completed upon receipt of orders.</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Completion of the remainder sections are self-explanatory</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R="0" lvl="0" algn="l" defTabSz="914400" rtl="0" eaLnBrk="1" fontAlgn="auto" latinLnBrk="0" hangingPunct="1">
              <a:lnSpc>
                <a:spcPct val="100000"/>
              </a:lnSpc>
              <a:spcBef>
                <a:spcPts val="0"/>
              </a:spcBef>
              <a:spcAft>
                <a:spcPts val="0"/>
              </a:spcAft>
              <a:buClrTx/>
              <a:buSzTx/>
              <a:tabLst/>
              <a:defRPr/>
            </a:pPr>
            <a:endParaRPr lang="en-US"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20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FACILITATOR GUIDE:</a:t>
            </a:r>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a:ea typeface="Tahoma"/>
                <a:cs typeface="Tahoma"/>
              </a:rPr>
              <a:t>1. The next few slides will provide examples of the types of Shore Special Programs available to Sailors.  </a:t>
            </a:r>
          </a:p>
          <a:p>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panose="020B0604030504040204" pitchFamily="34" charset="0"/>
                <a:ea typeface="Tahoma" panose="020B0604030504040204" pitchFamily="34" charset="0"/>
                <a:cs typeface="Tahoma" panose="020B0604030504040204" pitchFamily="34" charset="0"/>
              </a:rPr>
              <a:t>2. CDT members must ensure to read the appropriate MPM article and any related NAVADMINs for special programs assignment to verify</a:t>
            </a:r>
            <a:r>
              <a:rPr lang="en-US" baseline="0">
                <a:latin typeface="Tahoma" panose="020B0604030504040204" pitchFamily="34" charset="0"/>
                <a:ea typeface="Tahoma" panose="020B0604030504040204" pitchFamily="34" charset="0"/>
                <a:cs typeface="Tahoma" panose="020B0604030504040204" pitchFamily="34" charset="0"/>
              </a:rPr>
              <a:t> </a:t>
            </a:r>
            <a:r>
              <a:rPr lang="en-US">
                <a:latin typeface="Tahoma" panose="020B0604030504040204" pitchFamily="34" charset="0"/>
                <a:ea typeface="Tahoma" panose="020B0604030504040204" pitchFamily="34" charset="0"/>
                <a:cs typeface="Tahoma" panose="020B0604030504040204" pitchFamily="34" charset="0"/>
              </a:rPr>
              <a:t>the current screening requirements.</a:t>
            </a:r>
          </a:p>
        </p:txBody>
      </p:sp>
      <p:sp>
        <p:nvSpPr>
          <p:cNvPr id="4" name="Slide Number Placeholder 3"/>
          <p:cNvSpPr>
            <a:spLocks noGrp="1"/>
          </p:cNvSpPr>
          <p:nvPr>
            <p:ph type="sldNum" sz="quarter" idx="5"/>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133927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a:t>
            </a:r>
            <a:r>
              <a:rPr lang="en-US" b="1" baseline="0"/>
              <a:t> GUIDE:</a:t>
            </a:r>
          </a:p>
          <a:p>
            <a:pPr marL="228600" indent="-228600">
              <a:buFont typeface="+mj-lt"/>
              <a:buAutoNum type="arabicPeriod"/>
            </a:pPr>
            <a:r>
              <a:rPr lang="en-US" baseline="0">
                <a:latin typeface="Tahoma"/>
                <a:ea typeface="Tahoma"/>
                <a:cs typeface="Tahoma"/>
              </a:rPr>
              <a:t>Read aloud test can be retrieved from medical.</a:t>
            </a:r>
          </a:p>
          <a:p>
            <a:pPr marL="228600" indent="-228600">
              <a:buFont typeface="+mj-lt"/>
              <a:buAutoNum type="arabicPeriod"/>
            </a:pPr>
            <a:r>
              <a:rPr lang="en-US" baseline="0"/>
              <a:t>OPNAVINST 1500.75D has the requirements of High-Risk training screening.  </a:t>
            </a:r>
          </a:p>
          <a:p>
            <a:pPr marL="228600" indent="-228600">
              <a:buFont typeface="+mj-lt"/>
              <a:buAutoNum type="arabicPeriod"/>
            </a:pPr>
            <a:r>
              <a:rPr lang="en-US" baseline="0"/>
              <a:t>Manual of the Medical Department (MANMED) P-117, chapter 15 article 15-95 (discusses read aloud test).</a:t>
            </a:r>
          </a:p>
          <a:p>
            <a:pPr marL="228600" indent="-228600">
              <a:buFont typeface="+mj-lt"/>
              <a:buAutoNum type="arabicPeriod"/>
            </a:pPr>
            <a:r>
              <a:rPr lang="en-US" baseline="0"/>
              <a:t>Additional screening requirements/instructions will also be sent via naval message from the detailer.</a:t>
            </a:r>
          </a:p>
          <a:p>
            <a:pPr marL="228600" indent="-228600">
              <a:buFont typeface="+mj-lt"/>
              <a:buAutoNum type="arabicPeriod"/>
            </a:pPr>
            <a:endParaRPr lang="en-US" baseline="0"/>
          </a:p>
          <a:p>
            <a:pPr marL="0" indent="0">
              <a:buFont typeface="+mj-lt"/>
              <a:buNone/>
            </a:pPr>
            <a:r>
              <a:rPr lang="en-US" baseline="0"/>
              <a:t>Instructor duty examples:</a:t>
            </a:r>
          </a:p>
          <a:p>
            <a:pPr marL="457200" lvl="1" indent="-171450">
              <a:buFont typeface="Wingdings" panose="05000000000000000000" pitchFamily="2" charset="2"/>
              <a:buChar char="§"/>
            </a:pPr>
            <a:r>
              <a:rPr lang="en-US" baseline="0"/>
              <a:t>“A” and “C” schools</a:t>
            </a:r>
          </a:p>
          <a:p>
            <a:pPr marL="457200" lvl="1" indent="-171450">
              <a:buFont typeface="Wingdings" panose="05000000000000000000" pitchFamily="2" charset="2"/>
              <a:buChar char="§"/>
            </a:pPr>
            <a:r>
              <a:rPr lang="en-US" baseline="0"/>
              <a:t> ATG</a:t>
            </a:r>
          </a:p>
          <a:p>
            <a:pPr marL="457200" lvl="1" indent="-171450">
              <a:buFont typeface="Wingdings" panose="05000000000000000000" pitchFamily="2" charset="2"/>
              <a:buChar char="§"/>
            </a:pPr>
            <a:r>
              <a:rPr lang="en-US" baseline="0"/>
              <a:t>Senior Enlisted Academy</a:t>
            </a:r>
          </a:p>
          <a:p>
            <a:pPr marL="457200" lvl="1" indent="-171450">
              <a:buFont typeface="Wingdings" panose="05000000000000000000" pitchFamily="2" charset="2"/>
              <a:buChar char="§"/>
            </a:pPr>
            <a:r>
              <a:rPr lang="en-US" baseline="0"/>
              <a:t>Professional Development Instructor (PDI)</a:t>
            </a:r>
          </a:p>
          <a:p>
            <a:pPr marL="0" indent="0">
              <a:buFont typeface="+mj-lt"/>
              <a:buNone/>
            </a:pPr>
            <a:endParaRPr lang="en-US" baseline="0"/>
          </a:p>
          <a:p>
            <a:pPr marL="0" indent="0">
              <a:buFont typeface="+mj-lt"/>
              <a:buNone/>
            </a:pPr>
            <a:r>
              <a:rPr lang="en-US" b="1" baseline="0"/>
              <a:t>NOTE:  </a:t>
            </a:r>
            <a:r>
              <a:rPr lang="en-US" baseline="0"/>
              <a:t>If you are in communities such as Medical, Submarines, Nuclear recommend providing instructor duty examples that are unique to those communities as well.</a:t>
            </a:r>
          </a:p>
          <a:p>
            <a:pPr marL="0" indent="0">
              <a:buFont typeface="+mj-lt"/>
              <a:buNone/>
            </a:pPr>
            <a:endParaRPr lang="en-US" baseline="0"/>
          </a:p>
          <a:p>
            <a:pPr marL="0" indent="0">
              <a:buFont typeface="+mj-lt"/>
              <a:buNone/>
            </a:pPr>
            <a:r>
              <a:rPr lang="en-US" baseline="0"/>
              <a:t>	</a:t>
            </a: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427763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endParaRPr lang="en-US">
              <a:latin typeface="Tahoma"/>
              <a:ea typeface="Tahoma"/>
              <a:cs typeface="Tahoma"/>
            </a:endParaRPr>
          </a:p>
          <a:p>
            <a:r>
              <a:rPr lang="en-US">
                <a:latin typeface="Tahoma"/>
                <a:ea typeface="Tahoma"/>
                <a:cs typeface="Tahoma"/>
              </a:rPr>
              <a:t>Additional information can be found at:  Career-Management&lt;Detailing&lt;Enlisted&lt;Shore</a:t>
            </a:r>
            <a:r>
              <a:rPr lang="en-US" baseline="0">
                <a:latin typeface="Tahoma"/>
                <a:ea typeface="Tahoma"/>
                <a:cs typeface="Tahoma"/>
              </a:rPr>
              <a:t> </a:t>
            </a:r>
            <a:r>
              <a:rPr lang="en-US">
                <a:latin typeface="Tahoma"/>
                <a:ea typeface="Tahoma"/>
                <a:cs typeface="Tahoma"/>
              </a:rPr>
              <a:t>Special&lt;Enlisted-Detailing</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217218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1" y="2935352"/>
            <a:ext cx="12191998" cy="1655762"/>
          </a:xfrm>
        </p:spPr>
        <p:txBody>
          <a:bodyPr vert="horz" lIns="91440" tIns="45720" rIns="91440" bIns="45720" rtlCol="0" anchor="t">
            <a:noAutofit/>
          </a:bodyPr>
          <a:lstStyle/>
          <a:p>
            <a:r>
              <a:rPr lang="en-US" sz="3200" b="1" i="0" dirty="0">
                <a:solidFill>
                  <a:srgbClr val="000000"/>
                </a:solidFill>
                <a:latin typeface="Times New Roman"/>
                <a:ea typeface="Tahoma"/>
                <a:cs typeface="Tahoma"/>
              </a:rPr>
              <a:t>Enlisted</a:t>
            </a:r>
            <a:r>
              <a:rPr lang="en-US" sz="3600" b="1" i="0" dirty="0">
                <a:solidFill>
                  <a:srgbClr val="000000"/>
                </a:solidFill>
                <a:latin typeface="Times New Roman"/>
                <a:ea typeface="Tahoma"/>
                <a:cs typeface="Tahoma"/>
              </a:rPr>
              <a:t> Assignment Special Programs</a:t>
            </a:r>
            <a:endParaRPr lang="en-US" sz="3600" b="1" dirty="0">
              <a:solidFill>
                <a:schemeClr val="accent3"/>
              </a:solidFill>
              <a:latin typeface="Times New Roman"/>
              <a:ea typeface="Tahoma"/>
              <a:cs typeface="Tahoma"/>
            </a:endParaRPr>
          </a:p>
        </p:txBody>
      </p:sp>
    </p:spTree>
    <p:extLst>
      <p:ext uri="{BB962C8B-B14F-4D97-AF65-F5344CB8AC3E}">
        <p14:creationId xmlns:p14="http://schemas.microsoft.com/office/powerpoint/2010/main" val="288391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 y="1465"/>
            <a:ext cx="12192606" cy="1208881"/>
          </a:xfrm>
        </p:spPr>
        <p:txBody>
          <a:bodyPr>
            <a:normAutofit/>
          </a:bodyPr>
          <a:lstStyle/>
          <a:p>
            <a:pPr algn="ctr"/>
            <a:r>
              <a:rPr lang="en-US" sz="3200" b="1" i="0" dirty="0">
                <a:solidFill>
                  <a:srgbClr val="000000"/>
                </a:solidFill>
                <a:latin typeface="Times New Roman"/>
                <a:cs typeface="Times New Roman"/>
              </a:rPr>
              <a:t>Enlisted Rating Detailer</a:t>
            </a:r>
            <a:r>
              <a:rPr lang="en-US" sz="3200" b="1" dirty="0">
                <a:solidFill>
                  <a:srgbClr val="000000"/>
                </a:solidFill>
                <a:latin typeface="Times New Roman"/>
                <a:cs typeface="Times New Roman"/>
              </a:rPr>
              <a:t> </a:t>
            </a:r>
            <a:br>
              <a:rPr lang="en-US" sz="2800" dirty="0">
                <a:solidFill>
                  <a:srgbClr val="000000"/>
                </a:solidFill>
                <a:latin typeface="Calibri"/>
              </a:rPr>
            </a:br>
            <a:r>
              <a:rPr lang="en-US" sz="2000" dirty="0">
                <a:solidFill>
                  <a:srgbClr val="000000"/>
                </a:solidFill>
                <a:latin typeface="Times New Roman"/>
                <a:cs typeface="Times New Roman"/>
              </a:rPr>
              <a:t>(cont.)</a:t>
            </a:r>
            <a:endParaRPr lang="en-US" sz="2000" b="0" i="0" dirty="0">
              <a:solidFill>
                <a:srgbClr val="000000"/>
              </a:solidFill>
              <a:latin typeface="Times New Roman"/>
              <a:cs typeface="Times New Roman"/>
            </a:endParaRPr>
          </a:p>
        </p:txBody>
      </p:sp>
      <p:sp>
        <p:nvSpPr>
          <p:cNvPr id="3" name="Content Placeholder 2"/>
          <p:cNvSpPr>
            <a:spLocks noGrp="1"/>
          </p:cNvSpPr>
          <p:nvPr>
            <p:ph idx="1"/>
          </p:nvPr>
        </p:nvSpPr>
        <p:spPr>
          <a:xfrm>
            <a:off x="1066800" y="1218397"/>
            <a:ext cx="10058400" cy="5166634"/>
          </a:xfrm>
        </p:spPr>
        <p:txBody>
          <a:bodyPr vert="horz" lIns="91440" tIns="45720" rIns="91440" bIns="45720" rtlCol="0" anchor="t">
            <a:normAutofit/>
          </a:bodyPr>
          <a:lstStyle/>
          <a:p>
            <a:pPr>
              <a:spcBef>
                <a:spcPts val="600"/>
              </a:spcBef>
            </a:pPr>
            <a:r>
              <a:rPr lang="en-US" sz="2000" b="0" i="0" dirty="0">
                <a:solidFill>
                  <a:srgbClr val="000000"/>
                </a:solidFill>
                <a:latin typeface="Times New Roman"/>
                <a:cs typeface="Times New Roman"/>
              </a:rPr>
              <a:t>Detailer candidates must meet the following minimum standards:</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E5 and above</a:t>
            </a:r>
            <a:endParaRPr lang="en-US" sz="2000">
              <a:solidFill>
                <a:srgbClr val="00B050"/>
              </a:solidFill>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No EVAL traits below </a:t>
            </a:r>
            <a:r>
              <a:rPr lang="en-US" sz="2000" dirty="0">
                <a:solidFill>
                  <a:srgbClr val="000000"/>
                </a:solidFill>
                <a:latin typeface="Times New Roman"/>
                <a:cs typeface="Times New Roman"/>
              </a:rPr>
              <a:t>3.0</a:t>
            </a:r>
            <a:endParaRPr lang="en-US" sz="2000">
              <a:solidFill>
                <a:srgbClr val="000000"/>
              </a:solidFill>
              <a:latin typeface="Times New Roman"/>
              <a:ea typeface="Tahoma"/>
              <a:cs typeface="Times New Roman"/>
            </a:endParaRPr>
          </a:p>
          <a:p>
            <a:pPr lvl="1">
              <a:spcBef>
                <a:spcPts val="600"/>
              </a:spcBef>
            </a:pPr>
            <a:r>
              <a:rPr lang="en-US" sz="2000" dirty="0">
                <a:solidFill>
                  <a:srgbClr val="000000"/>
                </a:solidFill>
                <a:latin typeface="Times New Roman"/>
                <a:cs typeface="Times New Roman"/>
              </a:rPr>
              <a:t>Recommended</a:t>
            </a:r>
            <a:r>
              <a:rPr lang="en-US" sz="2000" b="0" i="0" dirty="0">
                <a:solidFill>
                  <a:srgbClr val="000000"/>
                </a:solidFill>
                <a:latin typeface="Times New Roman"/>
                <a:cs typeface="Times New Roman"/>
              </a:rPr>
              <a:t> for retention and received a promotable or higher for the past 36 months</a:t>
            </a:r>
            <a:endParaRPr lang="en-US" sz="2000">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No NJP, courts-martial conviction, or civil conviction within the past 36 </a:t>
            </a:r>
            <a:r>
              <a:rPr lang="en-US" sz="2000" dirty="0">
                <a:solidFill>
                  <a:srgbClr val="000000"/>
                </a:solidFill>
                <a:latin typeface="Times New Roman"/>
                <a:cs typeface="Times New Roman"/>
              </a:rPr>
              <a:t>or 60</a:t>
            </a:r>
            <a:r>
              <a:rPr lang="en-US" sz="2000" b="0" i="0" dirty="0">
                <a:solidFill>
                  <a:srgbClr val="000000"/>
                </a:solidFill>
                <a:latin typeface="Times New Roman"/>
                <a:cs typeface="Times New Roman"/>
              </a:rPr>
              <a:t> months</a:t>
            </a:r>
            <a:endParaRPr lang="en-US" sz="2000" dirty="0">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No ARI's within the past 36 months</a:t>
            </a:r>
            <a:endParaRPr lang="en-US" sz="2000">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Must be within current BCA standards and passed the most recent PFA</a:t>
            </a:r>
            <a:endParaRPr lang="en-US" sz="2000">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No record of financial instability within the past 36 months</a:t>
            </a:r>
            <a:endParaRPr lang="en-US" sz="2000">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Eligible for a Secret security clearance</a:t>
            </a:r>
            <a:endParaRPr lang="en-US" sz="2000">
              <a:latin typeface="Times New Roman"/>
              <a:ea typeface="Tahoma"/>
              <a:cs typeface="Times New Roman"/>
            </a:endParaRPr>
          </a:p>
          <a:p>
            <a:pPr lvl="1">
              <a:spcBef>
                <a:spcPts val="600"/>
              </a:spcBef>
              <a:spcAft>
                <a:spcPts val="1200"/>
              </a:spcAft>
            </a:pPr>
            <a:r>
              <a:rPr lang="en-US" sz="2000" b="0" i="0" dirty="0">
                <a:solidFill>
                  <a:srgbClr val="000000"/>
                </a:solidFill>
                <a:latin typeface="Times New Roman"/>
                <a:cs typeface="Times New Roman"/>
              </a:rPr>
              <a:t>Be in accordance with normal sea/shore flow</a:t>
            </a:r>
            <a:endParaRPr lang="en-US" sz="2000">
              <a:latin typeface="Times New Roman"/>
              <a:ea typeface="Tahoma"/>
              <a:cs typeface="Times New Roman"/>
            </a:endParaRPr>
          </a:p>
          <a:p>
            <a:pPr marL="0" lvl="1">
              <a:spcBef>
                <a:spcPts val="600"/>
              </a:spcBef>
            </a:pPr>
            <a:r>
              <a:rPr lang="en-US" sz="2000" b="0" i="0" dirty="0">
                <a:solidFill>
                  <a:srgbClr val="000000"/>
                </a:solidFill>
                <a:latin typeface="Times New Roman"/>
                <a:cs typeface="Times New Roman"/>
              </a:rPr>
              <a:t>Tour length:</a:t>
            </a:r>
            <a:endParaRPr lang="en-US" sz="2000" b="0" i="0">
              <a:solidFill>
                <a:srgbClr val="000000"/>
              </a:solidFill>
              <a:latin typeface="Times New Roman"/>
              <a:cs typeface="Times New Roman"/>
            </a:endParaRPr>
          </a:p>
          <a:p>
            <a:pPr lvl="2">
              <a:spcBef>
                <a:spcPts val="600"/>
              </a:spcBef>
            </a:pPr>
            <a:r>
              <a:rPr lang="en-US" sz="2000" b="0" i="0" dirty="0">
                <a:solidFill>
                  <a:srgbClr val="000000"/>
                </a:solidFill>
                <a:latin typeface="Times New Roman"/>
                <a:cs typeface="Times New Roman"/>
              </a:rPr>
              <a:t>36 months</a:t>
            </a:r>
          </a:p>
        </p:txBody>
      </p:sp>
    </p:spTree>
    <p:extLst>
      <p:ext uri="{BB962C8B-B14F-4D97-AF65-F5344CB8AC3E}">
        <p14:creationId xmlns:p14="http://schemas.microsoft.com/office/powerpoint/2010/main" val="329017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B0989-75A1-4443-9294-93A095E36F66}"/>
              </a:ext>
            </a:extLst>
          </p:cNvPr>
          <p:cNvSpPr>
            <a:spLocks noGrp="1"/>
          </p:cNvSpPr>
          <p:nvPr>
            <p:ph idx="1"/>
          </p:nvPr>
        </p:nvSpPr>
        <p:spPr>
          <a:xfrm>
            <a:off x="1066800" y="1377424"/>
            <a:ext cx="10058400" cy="4101350"/>
          </a:xfrm>
        </p:spPr>
        <p:txBody>
          <a:bodyPr vert="horz" lIns="91440" tIns="45720" rIns="91440" bIns="45720" rtlCol="0" anchor="t">
            <a:normAutofit/>
          </a:bodyPr>
          <a:lstStyle/>
          <a:p>
            <a:pPr>
              <a:spcBef>
                <a:spcPts val="600"/>
              </a:spcBef>
            </a:pPr>
            <a:r>
              <a:rPr lang="en-US" sz="2000" b="0" i="0" dirty="0">
                <a:solidFill>
                  <a:srgbClr val="000000"/>
                </a:solidFill>
                <a:latin typeface="Times New Roman"/>
                <a:cs typeface="Times New Roman"/>
              </a:rPr>
              <a:t>Detailer Nomination Package Contents:</a:t>
            </a:r>
            <a:endParaRPr lang="en-US" sz="2000" b="0" i="0">
              <a:solidFill>
                <a:srgbClr val="000000"/>
              </a:solidFill>
              <a:latin typeface="Times New Roman"/>
              <a:ea typeface="Calibri"/>
              <a:cs typeface="Times New Roman"/>
            </a:endParaRPr>
          </a:p>
          <a:p>
            <a:pPr lvl="1">
              <a:spcBef>
                <a:spcPts val="600"/>
              </a:spcBef>
            </a:pPr>
            <a:r>
              <a:rPr lang="en-US" sz="2000" b="0" i="0" dirty="0">
                <a:solidFill>
                  <a:srgbClr val="000000"/>
                </a:solidFill>
                <a:latin typeface="Times New Roman"/>
                <a:cs typeface="Times New Roman"/>
              </a:rPr>
              <a:t>Commanding Officer's letter of recommendation</a:t>
            </a:r>
            <a:endParaRPr lang="en-US" sz="2000">
              <a:solidFill>
                <a:srgbClr val="FFFEF9"/>
              </a:solidFill>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Completed NAVPERS 1306/92 Special Program Screening, except blocks D1, D4, and D10-D13</a:t>
            </a:r>
            <a:endParaRPr lang="en-US" sz="2000" dirty="0">
              <a:solidFill>
                <a:srgbClr val="00B050"/>
              </a:solidFill>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Provide close-up pictures of each visible tattoo and description of what they signify</a:t>
            </a:r>
            <a:endParaRPr lang="en-US" sz="2000" b="0" i="0">
              <a:solidFill>
                <a:srgbClr val="000000"/>
              </a:solidFill>
              <a:latin typeface="Times New Roman"/>
              <a:ea typeface="Calibri"/>
              <a:cs typeface="Times New Roman"/>
            </a:endParaRPr>
          </a:p>
          <a:p>
            <a:pPr lvl="1">
              <a:spcBef>
                <a:spcPts val="600"/>
              </a:spcBef>
            </a:pPr>
            <a:r>
              <a:rPr lang="en-US" sz="2000" b="0" i="0" dirty="0">
                <a:solidFill>
                  <a:srgbClr val="000000"/>
                </a:solidFill>
                <a:latin typeface="Times New Roman"/>
                <a:cs typeface="Times New Roman"/>
              </a:rPr>
              <a:t>EVALs for the past 36 months</a:t>
            </a:r>
            <a:endParaRPr lang="en-US" sz="2000" b="0" i="0">
              <a:solidFill>
                <a:srgbClr val="000000"/>
              </a:solidFill>
              <a:latin typeface="Times New Roman"/>
              <a:ea typeface="Calibri"/>
              <a:cs typeface="Times New Roman"/>
            </a:endParaRPr>
          </a:p>
          <a:p>
            <a:pPr lvl="1">
              <a:spcBef>
                <a:spcPts val="600"/>
              </a:spcBef>
            </a:pPr>
            <a:r>
              <a:rPr lang="en-US" sz="2000" b="0" i="0" dirty="0">
                <a:solidFill>
                  <a:srgbClr val="000000"/>
                </a:solidFill>
                <a:latin typeface="Times New Roman"/>
                <a:cs typeface="Times New Roman"/>
              </a:rPr>
              <a:t>An interview must be conducted by a branch head or higher </a:t>
            </a:r>
            <a:endParaRPr lang="en-US" sz="2000" dirty="0">
              <a:solidFill>
                <a:srgbClr val="000000"/>
              </a:solidFill>
              <a:latin typeface="Times New Roman"/>
              <a:ea typeface="Calibri"/>
              <a:cs typeface="Times New Roman"/>
            </a:endParaRPr>
          </a:p>
        </p:txBody>
      </p:sp>
      <p:sp>
        <p:nvSpPr>
          <p:cNvPr id="7" name="Title 1">
            <a:extLst>
              <a:ext uri="{FF2B5EF4-FFF2-40B4-BE49-F238E27FC236}">
                <a16:creationId xmlns:a16="http://schemas.microsoft.com/office/drawing/2014/main" id="{0557D9C1-39F2-6AE9-2ADC-3559664105F5}"/>
              </a:ext>
            </a:extLst>
          </p:cNvPr>
          <p:cNvSpPr txBox="1">
            <a:spLocks/>
          </p:cNvSpPr>
          <p:nvPr/>
        </p:nvSpPr>
        <p:spPr>
          <a:xfrm>
            <a:off x="-303" y="1465"/>
            <a:ext cx="12192606" cy="1208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cs typeface="Times New Roman"/>
              </a:rPr>
              <a:t>Enlisted Rating Detailer </a:t>
            </a:r>
            <a:br>
              <a:rPr lang="en-US" sz="2800" dirty="0">
                <a:solidFill>
                  <a:srgbClr val="000000"/>
                </a:solidFill>
                <a:latin typeface="Calibri"/>
              </a:rPr>
            </a:br>
            <a:r>
              <a:rPr lang="en-US" sz="2000" dirty="0">
                <a:solidFill>
                  <a:srgbClr val="000000"/>
                </a:solidFill>
                <a:latin typeface="Times New Roman"/>
                <a:cs typeface="Times New Roman"/>
              </a:rPr>
              <a:t>(cont.)</a:t>
            </a:r>
          </a:p>
        </p:txBody>
      </p:sp>
    </p:spTree>
    <p:extLst>
      <p:ext uri="{BB962C8B-B14F-4D97-AF65-F5344CB8AC3E}">
        <p14:creationId xmlns:p14="http://schemas.microsoft.com/office/powerpoint/2010/main" val="333367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3692"/>
            <a:ext cx="10058400" cy="5022573"/>
          </a:xfrm>
        </p:spPr>
        <p:txBody>
          <a:bodyPr vert="horz" lIns="91440" tIns="45720" rIns="91440" bIns="45720" rtlCol="0" anchor="t">
            <a:noAutofit/>
          </a:bodyPr>
          <a:lstStyle/>
          <a:p>
            <a:r>
              <a:rPr lang="en-US" sz="2000" b="0" i="0" dirty="0">
                <a:solidFill>
                  <a:srgbClr val="000000"/>
                </a:solidFill>
                <a:latin typeface="Times New Roman"/>
                <a:cs typeface="Times New Roman"/>
              </a:rPr>
              <a:t>A rewarding program with incentives such as:</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Special Duty Assignment Pay (SDAP) up to $450 </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Meritorious Advancement Program</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Training (Sales Skills)</a:t>
            </a:r>
            <a:endParaRPr lang="en-US" sz="2000" b="0" i="0">
              <a:solidFill>
                <a:srgbClr val="000000"/>
              </a:solidFill>
              <a:latin typeface="Times New Roman"/>
              <a:cs typeface="Times New Roman"/>
            </a:endParaRPr>
          </a:p>
          <a:p>
            <a:pPr lvl="1">
              <a:spcAft>
                <a:spcPts val="1200"/>
              </a:spcAft>
            </a:pPr>
            <a:r>
              <a:rPr lang="en-US" sz="2000" b="0" i="0" dirty="0">
                <a:solidFill>
                  <a:srgbClr val="000000"/>
                </a:solidFill>
                <a:latin typeface="Times New Roman"/>
                <a:cs typeface="Times New Roman"/>
              </a:rPr>
              <a:t>Opportunity to be stationed at a variety of locations</a:t>
            </a:r>
            <a:endParaRPr lang="en-US" sz="2000">
              <a:latin typeface="Times New Roman"/>
              <a:cs typeface="Times New Roman"/>
            </a:endParaRPr>
          </a:p>
          <a:p>
            <a:pPr>
              <a:spcAft>
                <a:spcPts val="1200"/>
              </a:spcAft>
            </a:pPr>
            <a:r>
              <a:rPr lang="en-US" sz="2000" b="0" i="0" dirty="0">
                <a:solidFill>
                  <a:srgbClr val="000000"/>
                </a:solidFill>
                <a:latin typeface="Times New Roman"/>
                <a:cs typeface="Times New Roman"/>
              </a:rPr>
              <a:t>Responsible Office is PERS 4010C1</a:t>
            </a:r>
            <a:endParaRPr lang="en-US" sz="2000" b="0" i="0">
              <a:solidFill>
                <a:srgbClr val="000000"/>
              </a:solidFill>
              <a:latin typeface="Times New Roman"/>
              <a:cs typeface="Times New Roman"/>
            </a:endParaRPr>
          </a:p>
          <a:p>
            <a:r>
              <a:rPr lang="en-US" sz="2000" b="0" i="0" dirty="0">
                <a:solidFill>
                  <a:srgbClr val="000000"/>
                </a:solidFill>
                <a:latin typeface="Times New Roman"/>
                <a:cs typeface="Times New Roman"/>
              </a:rPr>
              <a:t>Contact rating detailer for the available districts and to have a Sailor nominated </a:t>
            </a:r>
            <a:endParaRPr lang="en-US" sz="2000">
              <a:latin typeface="Times New Roman"/>
              <a:ea typeface="Tahoma"/>
              <a:cs typeface="Times New Roman"/>
            </a:endParaRPr>
          </a:p>
          <a:p>
            <a:r>
              <a:rPr lang="en-US" sz="2000" b="0" i="0" dirty="0">
                <a:solidFill>
                  <a:srgbClr val="000000"/>
                </a:solidFill>
                <a:latin typeface="Times New Roman"/>
                <a:cs typeface="Times New Roman"/>
              </a:rPr>
              <a:t>Tour length:</a:t>
            </a:r>
            <a:endParaRPr lang="en-US" sz="2000" b="0" i="0">
              <a:solidFill>
                <a:srgbClr val="000000"/>
              </a:solidFill>
              <a:latin typeface="Times New Roman"/>
              <a:ea typeface="Tahoma"/>
              <a:cs typeface="Times New Roman"/>
            </a:endParaRPr>
          </a:p>
          <a:p>
            <a:pPr lvl="2">
              <a:spcBef>
                <a:spcPts val="600"/>
              </a:spcBef>
            </a:pPr>
            <a:r>
              <a:rPr lang="en-US" sz="2000" b="0" i="0" dirty="0">
                <a:solidFill>
                  <a:srgbClr val="000000"/>
                </a:solidFill>
                <a:latin typeface="Times New Roman"/>
                <a:cs typeface="Times New Roman"/>
              </a:rPr>
              <a:t>36 months</a:t>
            </a:r>
          </a:p>
          <a:p>
            <a:pPr marL="0" indent="0">
              <a:buNone/>
            </a:pPr>
            <a:endParaRPr lang="en-US" sz="2400" dirty="0">
              <a:ea typeface="Tahoma"/>
              <a:cs typeface="Tahoma"/>
            </a:endParaRPr>
          </a:p>
          <a:p>
            <a:endParaRPr lang="en-US" sz="2000" dirty="0"/>
          </a:p>
          <a:p>
            <a:pPr marL="0" indent="0">
              <a:buNone/>
            </a:pPr>
            <a:endParaRPr lang="en-US" sz="2000" dirty="0"/>
          </a:p>
        </p:txBody>
      </p:sp>
      <p:sp>
        <p:nvSpPr>
          <p:cNvPr id="11" name="Title 1">
            <a:extLst>
              <a:ext uri="{FF2B5EF4-FFF2-40B4-BE49-F238E27FC236}">
                <a16:creationId xmlns:a16="http://schemas.microsoft.com/office/drawing/2014/main" id="{1F2853D2-9EA3-BD12-F0D2-56577C06145A}"/>
              </a:ext>
            </a:extLst>
          </p:cNvPr>
          <p:cNvSpPr txBox="1">
            <a:spLocks/>
          </p:cNvSpPr>
          <p:nvPr/>
        </p:nvSpPr>
        <p:spPr>
          <a:xfrm>
            <a:off x="-303" y="1465"/>
            <a:ext cx="12192606" cy="1208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Recruiting Duty</a:t>
            </a:r>
            <a:br>
              <a:rPr lang="en-US" sz="2800" dirty="0">
                <a:solidFill>
                  <a:srgbClr val="000000"/>
                </a:solidFill>
                <a:latin typeface="Calibri"/>
              </a:rPr>
            </a:br>
            <a:r>
              <a:rPr lang="en-US" sz="2000" dirty="0">
                <a:solidFill>
                  <a:srgbClr val="000000"/>
                </a:solidFill>
                <a:latin typeface="Times New Roman"/>
                <a:ea typeface="Calibri"/>
                <a:cs typeface="Calibri"/>
              </a:rPr>
              <a:t>MILPERSMAN 1306-964</a:t>
            </a:r>
            <a:endParaRPr lang="en-US" sz="2400" dirty="0">
              <a:solidFill>
                <a:srgbClr val="000000"/>
              </a:solidFill>
              <a:latin typeface="Times New Roman"/>
              <a:cs typeface="Times New Roman"/>
            </a:endParaRPr>
          </a:p>
        </p:txBody>
      </p:sp>
    </p:spTree>
    <p:extLst>
      <p:ext uri="{BB962C8B-B14F-4D97-AF65-F5344CB8AC3E}">
        <p14:creationId xmlns:p14="http://schemas.microsoft.com/office/powerpoint/2010/main" val="191760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8096"/>
            <a:ext cx="10058400" cy="4504874"/>
          </a:xfrm>
        </p:spPr>
        <p:txBody>
          <a:bodyPr vert="horz" lIns="91440" tIns="45720" rIns="91440" bIns="45720" rtlCol="0" anchor="t">
            <a:normAutofit/>
          </a:bodyPr>
          <a:lstStyle/>
          <a:p>
            <a:pPr>
              <a:spcBef>
                <a:spcPts val="600"/>
              </a:spcBef>
            </a:pPr>
            <a:r>
              <a:rPr lang="en-US" sz="2000" b="0" i="0" dirty="0">
                <a:solidFill>
                  <a:srgbClr val="000000"/>
                </a:solidFill>
                <a:latin typeface="Times New Roman"/>
                <a:cs typeface="Times New Roman"/>
              </a:rPr>
              <a:t>Recruiting candidates must meet the following minimum standards:</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Currently open to Paygrade E-4 to E-8</a:t>
            </a:r>
            <a:r>
              <a:rPr lang="en-US" sz="2000" dirty="0">
                <a:solidFill>
                  <a:srgbClr val="000000"/>
                </a:solidFill>
                <a:latin typeface="Times New Roman"/>
                <a:cs typeface="Times New Roman"/>
              </a:rPr>
              <a:t> (E4 considered on a case-by-case basis)</a:t>
            </a:r>
            <a:endParaRPr lang="en-US" sz="2000" b="0" i="0">
              <a:solidFill>
                <a:srgbClr val="000000"/>
              </a:solidFill>
              <a:latin typeface="Times New Roman"/>
              <a:ea typeface="Calibri"/>
              <a:cs typeface="Times New Roman"/>
            </a:endParaRPr>
          </a:p>
          <a:p>
            <a:pPr lvl="1">
              <a:spcBef>
                <a:spcPts val="600"/>
              </a:spcBef>
            </a:pPr>
            <a:r>
              <a:rPr lang="en-US" sz="2000" b="0" i="0" dirty="0">
                <a:solidFill>
                  <a:srgbClr val="000000"/>
                </a:solidFill>
                <a:latin typeface="Times New Roman"/>
                <a:cs typeface="Times New Roman"/>
              </a:rPr>
              <a:t>E-4 may qualify for E-5 under the STAR program (check CSL under STAR incentives)</a:t>
            </a:r>
            <a:endParaRPr lang="en-US" sz="2000">
              <a:solidFill>
                <a:srgbClr val="000000"/>
              </a:solidFill>
              <a:latin typeface="Times New Roman"/>
              <a:ea typeface="Calibri"/>
              <a:cs typeface="Times New Roman"/>
            </a:endParaRPr>
          </a:p>
          <a:p>
            <a:pPr lvl="1">
              <a:spcBef>
                <a:spcPts val="600"/>
              </a:spcBef>
            </a:pPr>
            <a:r>
              <a:rPr lang="en-US" sz="2000" dirty="0">
                <a:solidFill>
                  <a:srgbClr val="000000"/>
                </a:solidFill>
                <a:latin typeface="Times New Roman"/>
                <a:ea typeface="Calibri"/>
                <a:cs typeface="Calibri"/>
              </a:rPr>
              <a:t>Valid States Driver’s License </a:t>
            </a:r>
            <a:endParaRPr lang="en-US" sz="2000" b="0" i="0">
              <a:solidFill>
                <a:srgbClr val="000000"/>
              </a:solidFill>
              <a:latin typeface="Times New Roman"/>
              <a:ea typeface="Calibri"/>
              <a:cs typeface="Calibri"/>
            </a:endParaRPr>
          </a:p>
          <a:p>
            <a:pPr lvl="1">
              <a:spcBef>
                <a:spcPts val="600"/>
              </a:spcBef>
            </a:pPr>
            <a:r>
              <a:rPr lang="en-US" sz="2000" b="0" i="0" dirty="0">
                <a:solidFill>
                  <a:srgbClr val="000000"/>
                </a:solidFill>
                <a:latin typeface="Times New Roman"/>
                <a:cs typeface="Times New Roman"/>
              </a:rPr>
              <a:t>Current security clearance</a:t>
            </a:r>
            <a:endParaRPr lang="en-US" sz="2000">
              <a:latin typeface="Times New Roman"/>
              <a:cs typeface="Times New Roman"/>
            </a:endParaRPr>
          </a:p>
          <a:p>
            <a:pPr lvl="1">
              <a:spcBef>
                <a:spcPts val="600"/>
              </a:spcBef>
            </a:pPr>
            <a:r>
              <a:rPr lang="en-US" sz="2000" b="0" i="0" dirty="0">
                <a:solidFill>
                  <a:srgbClr val="000000"/>
                </a:solidFill>
                <a:latin typeface="Times New Roman"/>
                <a:cs typeface="Times New Roman"/>
              </a:rPr>
              <a:t>No performance marks lower than 3.0 in the past 36 months</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No NJPs in the past 36 months</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No PFA failures in the past 36 months (Must be in BCA standards at time of transfer)</a:t>
            </a:r>
            <a:endParaRPr lang="en-US" sz="2000" b="0" i="0">
              <a:solidFill>
                <a:srgbClr val="000000"/>
              </a:solidFill>
              <a:latin typeface="Times New Roman"/>
              <a:ea typeface="Calibri"/>
              <a:cs typeface="Times New Roman"/>
            </a:endParaRPr>
          </a:p>
          <a:p>
            <a:pPr lvl="1">
              <a:spcBef>
                <a:spcPts val="600"/>
              </a:spcBef>
            </a:pPr>
            <a:r>
              <a:rPr lang="en-US" sz="2000" b="0" i="0" dirty="0">
                <a:solidFill>
                  <a:srgbClr val="000000"/>
                </a:solidFill>
                <a:latin typeface="Times New Roman"/>
                <a:cs typeface="Times New Roman"/>
              </a:rPr>
              <a:t>Substantiated CMEO, DAPA, or FAP cases can be disqualifying </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For visible tattoos in short sleeve PTU waiver provide </a:t>
            </a:r>
            <a:r>
              <a:rPr lang="en-US" sz="2000" dirty="0">
                <a:solidFill>
                  <a:srgbClr val="000000"/>
                </a:solidFill>
                <a:latin typeface="Times New Roman"/>
                <a:cs typeface="Times New Roman"/>
              </a:rPr>
              <a:t>photographs,</a:t>
            </a:r>
            <a:r>
              <a:rPr lang="en-US" sz="2000" b="0" i="0" dirty="0">
                <a:solidFill>
                  <a:srgbClr val="000000"/>
                </a:solidFill>
                <a:latin typeface="Times New Roman"/>
                <a:cs typeface="Times New Roman"/>
              </a:rPr>
              <a:t> close-up color picture of each tattoo and an explanation of the meaning</a:t>
            </a:r>
            <a:endParaRPr lang="en-US" sz="2000" b="0" i="0">
              <a:solidFill>
                <a:srgbClr val="000000"/>
              </a:solidFill>
              <a:latin typeface="Times New Roman"/>
              <a:ea typeface="Calibri"/>
              <a:cs typeface="Times New Roman"/>
            </a:endParaRPr>
          </a:p>
        </p:txBody>
      </p:sp>
      <p:sp>
        <p:nvSpPr>
          <p:cNvPr id="9" name="Title 1">
            <a:extLst>
              <a:ext uri="{FF2B5EF4-FFF2-40B4-BE49-F238E27FC236}">
                <a16:creationId xmlns:a16="http://schemas.microsoft.com/office/drawing/2014/main" id="{5F7CB8C3-9514-B0A5-E805-051E1125D4B0}"/>
              </a:ext>
            </a:extLst>
          </p:cNvPr>
          <p:cNvSpPr txBox="1">
            <a:spLocks/>
          </p:cNvSpPr>
          <p:nvPr/>
        </p:nvSpPr>
        <p:spPr>
          <a:xfrm>
            <a:off x="-303" y="1465"/>
            <a:ext cx="12192606" cy="1208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cs typeface="Times New Roman"/>
              </a:rPr>
              <a:t>Recruiting Duty</a:t>
            </a:r>
            <a:br>
              <a:rPr lang="en-US" sz="2800" dirty="0">
                <a:solidFill>
                  <a:srgbClr val="000000"/>
                </a:solidFill>
                <a:latin typeface="Calibri"/>
              </a:rPr>
            </a:br>
            <a:r>
              <a:rPr lang="en-US" sz="2000" dirty="0">
                <a:solidFill>
                  <a:srgbClr val="000000"/>
                </a:solidFill>
                <a:latin typeface="Times New Roman"/>
                <a:ea typeface="Calibri"/>
                <a:cs typeface="Times New Roman"/>
              </a:rPr>
              <a:t>(CONT.)</a:t>
            </a:r>
            <a:endParaRPr lang="en-US" sz="2000" dirty="0">
              <a:solidFill>
                <a:srgbClr val="000000"/>
              </a:solidFill>
              <a:latin typeface="Times New Roman"/>
              <a:ea typeface="Calibri"/>
              <a:cs typeface="Calibri"/>
            </a:endParaRPr>
          </a:p>
        </p:txBody>
      </p:sp>
    </p:spTree>
    <p:extLst>
      <p:ext uri="{BB962C8B-B14F-4D97-AF65-F5344CB8AC3E}">
        <p14:creationId xmlns:p14="http://schemas.microsoft.com/office/powerpoint/2010/main" val="256949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47180"/>
            <a:ext cx="3575783" cy="4925655"/>
          </a:xfrm>
          <a:prstGeom prst="rect">
            <a:avLst/>
          </a:prstGeom>
        </p:spPr>
      </p:pic>
      <p:sp>
        <p:nvSpPr>
          <p:cNvPr id="2" name="Title 1">
            <a:extLst>
              <a:ext uri="{FF2B5EF4-FFF2-40B4-BE49-F238E27FC236}">
                <a16:creationId xmlns:a16="http://schemas.microsoft.com/office/drawing/2014/main" id="{887CCED7-1912-4702-974A-921FBFF8A69E}"/>
              </a:ext>
            </a:extLst>
          </p:cNvPr>
          <p:cNvSpPr>
            <a:spLocks noGrp="1"/>
          </p:cNvSpPr>
          <p:nvPr>
            <p:ph type="title"/>
          </p:nvPr>
        </p:nvSpPr>
        <p:spPr>
          <a:xfrm>
            <a:off x="-3780" y="-4232"/>
            <a:ext cx="12199560" cy="1252951"/>
          </a:xfrm>
        </p:spPr>
        <p:txBody>
          <a:bodyPr>
            <a:normAutofit fontScale="90000"/>
          </a:bodyPr>
          <a:lstStyle/>
          <a:p>
            <a:pPr algn="ctr"/>
            <a:br>
              <a:rPr lang="en-US" sz="2800" dirty="0"/>
            </a:br>
            <a:r>
              <a:rPr lang="en-US" sz="3600" b="1" i="0" dirty="0">
                <a:solidFill>
                  <a:srgbClr val="000000"/>
                </a:solidFill>
                <a:latin typeface="Times New Roman"/>
                <a:ea typeface="Tahoma"/>
                <a:cs typeface="Tahoma"/>
              </a:rPr>
              <a:t>Recruiting Duty Screening</a:t>
            </a:r>
            <a:r>
              <a:rPr lang="en-US" sz="2800" b="0" i="0" dirty="0">
                <a:solidFill>
                  <a:srgbClr val="000000"/>
                </a:solidFill>
                <a:latin typeface="Times New Roman"/>
                <a:ea typeface="Tahoma"/>
                <a:cs typeface="Tahoma"/>
              </a:rPr>
              <a:t> </a:t>
            </a:r>
            <a:br>
              <a:rPr lang="en-US" sz="2800" dirty="0">
                <a:solidFill>
                  <a:srgbClr val="000000"/>
                </a:solidFill>
                <a:latin typeface="Times New Roman"/>
                <a:ea typeface="Tahoma"/>
                <a:cs typeface="Tahoma"/>
              </a:rPr>
            </a:br>
            <a:r>
              <a:rPr lang="en-US" sz="2200" b="0" i="0" dirty="0">
                <a:solidFill>
                  <a:srgbClr val="000000"/>
                </a:solidFill>
                <a:latin typeface="Times New Roman"/>
                <a:ea typeface="Tahoma"/>
                <a:cs typeface="Tahoma"/>
              </a:rPr>
              <a:t>NAVPERS 1306/93</a:t>
            </a:r>
            <a:br>
              <a:rPr lang="en-US" sz="2800" dirty="0"/>
            </a:br>
            <a:endParaRPr lang="en-US" sz="2800" dirty="0"/>
          </a:p>
        </p:txBody>
      </p:sp>
      <p:pic>
        <p:nvPicPr>
          <p:cNvPr id="8" name="Picture 7"/>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351689" y="1247180"/>
            <a:ext cx="3559821" cy="4894070"/>
          </a:xfrm>
          <a:prstGeom prst="rect">
            <a:avLst/>
          </a:prstGeom>
        </p:spPr>
      </p:pic>
      <p:sp>
        <p:nvSpPr>
          <p:cNvPr id="5" name="Rectangle 4">
            <a:extLst>
              <a:ext uri="{FF2B5EF4-FFF2-40B4-BE49-F238E27FC236}">
                <a16:creationId xmlns:a16="http://schemas.microsoft.com/office/drawing/2014/main" id="{3C488FDD-6595-F574-0896-72FEBEE85780}"/>
              </a:ext>
            </a:extLst>
          </p:cNvPr>
          <p:cNvSpPr>
            <a:spLocks noGrp="1" noRot="1" noMove="1" noResize="1" noEditPoints="1" noAdjustHandles="1" noChangeArrowheads="1" noChangeShapeType="1"/>
          </p:cNvSpPr>
          <p:nvPr/>
        </p:nvSpPr>
        <p:spPr>
          <a:xfrm rot="18078034">
            <a:off x="1544630" y="3139039"/>
            <a:ext cx="4572000" cy="92333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
        <p:nvSpPr>
          <p:cNvPr id="6" name="Rectangle 5">
            <a:extLst>
              <a:ext uri="{FF2B5EF4-FFF2-40B4-BE49-F238E27FC236}">
                <a16:creationId xmlns:a16="http://schemas.microsoft.com/office/drawing/2014/main" id="{FA57C4DC-C876-C727-7013-188314D670AF}"/>
              </a:ext>
            </a:extLst>
          </p:cNvPr>
          <p:cNvSpPr/>
          <p:nvPr/>
        </p:nvSpPr>
        <p:spPr>
          <a:xfrm rot="18503022">
            <a:off x="5667738" y="3071020"/>
            <a:ext cx="4570846" cy="92333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Tree>
    <p:extLst>
      <p:ext uri="{BB962C8B-B14F-4D97-AF65-F5344CB8AC3E}">
        <p14:creationId xmlns:p14="http://schemas.microsoft.com/office/powerpoint/2010/main" val="13877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 y="-5522"/>
            <a:ext cx="12186373" cy="1131800"/>
          </a:xfrm>
        </p:spPr>
        <p:txBody>
          <a:bodyPr>
            <a:normAutofit/>
          </a:bodyPr>
          <a:lstStyle/>
          <a:p>
            <a:pPr algn="ctr"/>
            <a:r>
              <a:rPr lang="en-US" sz="3200" b="1" i="0" dirty="0">
                <a:solidFill>
                  <a:srgbClr val="000000"/>
                </a:solidFill>
                <a:latin typeface="Times New Roman"/>
                <a:ea typeface="Tahoma"/>
                <a:cs typeface="Tahoma"/>
              </a:rPr>
              <a:t>Recruit Division Commander</a:t>
            </a:r>
            <a:br>
              <a:rPr lang="en-US" sz="2800" dirty="0">
                <a:solidFill>
                  <a:srgbClr val="000000"/>
                </a:solidFill>
                <a:latin typeface="Calibri"/>
                <a:ea typeface="Tahoma"/>
                <a:cs typeface="Tahoma"/>
              </a:rPr>
            </a:br>
            <a:r>
              <a:rPr lang="en-US" sz="2000" dirty="0">
                <a:latin typeface="Times New Roman"/>
                <a:ea typeface="Tahoma"/>
                <a:cs typeface="Tahoma"/>
              </a:rPr>
              <a:t>MILPERSMAN 1306-954</a:t>
            </a:r>
          </a:p>
        </p:txBody>
      </p:sp>
      <p:sp>
        <p:nvSpPr>
          <p:cNvPr id="3" name="Content Placeholder 2"/>
          <p:cNvSpPr>
            <a:spLocks noGrp="1"/>
          </p:cNvSpPr>
          <p:nvPr>
            <p:ph idx="1"/>
          </p:nvPr>
        </p:nvSpPr>
        <p:spPr>
          <a:xfrm>
            <a:off x="1077843" y="1231191"/>
            <a:ext cx="10058400" cy="5239657"/>
          </a:xfrm>
        </p:spPr>
        <p:txBody>
          <a:bodyPr vert="horz" lIns="91440" tIns="45720" rIns="91440" bIns="45720" rtlCol="0" anchor="t">
            <a:normAutofit/>
          </a:bodyPr>
          <a:lstStyle/>
          <a:p>
            <a:r>
              <a:rPr lang="en-US" sz="2000" b="0" i="0" dirty="0">
                <a:solidFill>
                  <a:srgbClr val="000000"/>
                </a:solidFill>
                <a:latin typeface="Times New Roman"/>
                <a:cs typeface="Times New Roman"/>
              </a:rPr>
              <a:t>The #1 </a:t>
            </a:r>
            <a:r>
              <a:rPr lang="en-US" sz="2000" b="0" i="0" dirty="0" err="1">
                <a:solidFill>
                  <a:srgbClr val="000000"/>
                </a:solidFill>
                <a:latin typeface="Times New Roman"/>
                <a:cs typeface="Times New Roman"/>
              </a:rPr>
              <a:t>Sailorization</a:t>
            </a:r>
            <a:r>
              <a:rPr lang="en-US" sz="2000" b="0" i="0" dirty="0">
                <a:solidFill>
                  <a:srgbClr val="000000"/>
                </a:solidFill>
                <a:latin typeface="Times New Roman"/>
                <a:cs typeface="Times New Roman"/>
              </a:rPr>
              <a:t> and </a:t>
            </a:r>
            <a:r>
              <a:rPr lang="en-US" sz="2000" dirty="0">
                <a:solidFill>
                  <a:srgbClr val="000000"/>
                </a:solidFill>
                <a:latin typeface="Times New Roman"/>
                <a:cs typeface="Times New Roman"/>
              </a:rPr>
              <a:t>mentoring</a:t>
            </a:r>
            <a:r>
              <a:rPr lang="en-US" sz="2000" b="0" i="0" dirty="0">
                <a:solidFill>
                  <a:srgbClr val="000000"/>
                </a:solidFill>
                <a:latin typeface="Times New Roman"/>
                <a:cs typeface="Times New Roman"/>
              </a:rPr>
              <a:t> shore duty. </a:t>
            </a:r>
            <a:endParaRPr lang="en-US" sz="2000">
              <a:solidFill>
                <a:srgbClr val="000000"/>
              </a:solidFill>
              <a:latin typeface="Times New Roman"/>
              <a:ea typeface="Tahoma"/>
              <a:cs typeface="Times New Roman"/>
            </a:endParaRPr>
          </a:p>
          <a:p>
            <a:r>
              <a:rPr lang="en-US" sz="2000" b="0" i="0" dirty="0">
                <a:solidFill>
                  <a:srgbClr val="000000"/>
                </a:solidFill>
                <a:latin typeface="Times New Roman"/>
                <a:cs typeface="Times New Roman"/>
              </a:rPr>
              <a:t>RDC offers: </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Special Duty Assignment Pay (SDAP) up to $</a:t>
            </a:r>
            <a:r>
              <a:rPr lang="en-US" sz="2000" dirty="0">
                <a:solidFill>
                  <a:srgbClr val="000000"/>
                </a:solidFill>
                <a:latin typeface="Times New Roman"/>
                <a:cs typeface="Times New Roman"/>
              </a:rPr>
              <a:t>525 </a:t>
            </a:r>
            <a:endParaRPr lang="en-US" sz="2000" b="0" i="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Additional clothing allowance and free dry cleaning</a:t>
            </a:r>
          </a:p>
          <a:p>
            <a:pPr lvl="1"/>
            <a:r>
              <a:rPr lang="en-US" sz="2000" b="0" i="0" dirty="0">
                <a:solidFill>
                  <a:srgbClr val="000000"/>
                </a:solidFill>
                <a:latin typeface="Times New Roman"/>
                <a:cs typeface="Times New Roman"/>
              </a:rPr>
              <a:t>Opportunity to earn </a:t>
            </a:r>
            <a:r>
              <a:rPr lang="en-US" sz="2000" dirty="0">
                <a:solidFill>
                  <a:srgbClr val="000000"/>
                </a:solidFill>
                <a:latin typeface="Times New Roman"/>
                <a:cs typeface="Times New Roman"/>
              </a:rPr>
              <a:t>the Master</a:t>
            </a:r>
            <a:r>
              <a:rPr lang="en-US" sz="2000" b="0" i="0" dirty="0">
                <a:solidFill>
                  <a:srgbClr val="000000"/>
                </a:solidFill>
                <a:latin typeface="Times New Roman"/>
                <a:cs typeface="Times New Roman"/>
              </a:rPr>
              <a:t> Training Specialist</a:t>
            </a:r>
            <a:r>
              <a:rPr lang="en-US" sz="2000" dirty="0">
                <a:solidFill>
                  <a:srgbClr val="000000"/>
                </a:solidFill>
                <a:latin typeface="Times New Roman"/>
                <a:cs typeface="Times New Roman"/>
              </a:rPr>
              <a:t> (MTS)</a:t>
            </a:r>
            <a:r>
              <a:rPr lang="en-US" sz="2000" b="0" i="0" dirty="0">
                <a:solidFill>
                  <a:srgbClr val="000000"/>
                </a:solidFill>
                <a:latin typeface="Times New Roman"/>
                <a:cs typeface="Times New Roman"/>
              </a:rPr>
              <a:t> qualification</a:t>
            </a:r>
            <a:endParaRPr lang="en-US" sz="2000" b="0" i="0">
              <a:solidFill>
                <a:srgbClr val="000000"/>
              </a:solidFill>
              <a:latin typeface="Times New Roman"/>
              <a:ea typeface="Calibri"/>
              <a:cs typeface="Times New Roman"/>
            </a:endParaRPr>
          </a:p>
          <a:p>
            <a:pPr lvl="1">
              <a:spcAft>
                <a:spcPts val="1200"/>
              </a:spcAft>
            </a:pPr>
            <a:r>
              <a:rPr lang="en-US" sz="2000" b="0" i="0" dirty="0">
                <a:solidFill>
                  <a:srgbClr val="000000"/>
                </a:solidFill>
                <a:latin typeface="Times New Roman"/>
                <a:cs typeface="Times New Roman"/>
              </a:rPr>
              <a:t>E7-E8 advancement is almost double the Navy average</a:t>
            </a:r>
            <a:endParaRPr lang="en-US" sz="2000">
              <a:latin typeface="Times New Roman"/>
              <a:cs typeface="Times New Roman"/>
            </a:endParaRPr>
          </a:p>
          <a:p>
            <a:pPr>
              <a:spcAft>
                <a:spcPts val="1200"/>
              </a:spcAft>
            </a:pPr>
            <a:r>
              <a:rPr lang="en-US" sz="2000" b="0" i="0" dirty="0">
                <a:solidFill>
                  <a:srgbClr val="000000"/>
                </a:solidFill>
                <a:latin typeface="Times New Roman"/>
                <a:cs typeface="Times New Roman"/>
              </a:rPr>
              <a:t>Responsible Office PERS-4010D</a:t>
            </a:r>
          </a:p>
          <a:p>
            <a:r>
              <a:rPr lang="en-US" sz="2000" b="0" i="0" dirty="0">
                <a:solidFill>
                  <a:srgbClr val="000000"/>
                </a:solidFill>
                <a:latin typeface="Times New Roman"/>
                <a:cs typeface="Times New Roman"/>
              </a:rPr>
              <a:t>Contact Shore Special Program Detailers to initiate the process</a:t>
            </a:r>
            <a:endParaRPr lang="en-US" sz="2000">
              <a:latin typeface="Times New Roman"/>
              <a:ea typeface="Tahoma"/>
              <a:cs typeface="Times New Roman"/>
            </a:endParaRPr>
          </a:p>
          <a:p>
            <a:r>
              <a:rPr lang="en-US" sz="2000" dirty="0">
                <a:latin typeface="Times New Roman"/>
                <a:ea typeface="Calibri"/>
                <a:cs typeface="Calibri"/>
              </a:rPr>
              <a:t>Opportunity to apply in MNA during orders negotiation window. </a:t>
            </a:r>
          </a:p>
          <a:p>
            <a:pPr marL="0" indent="0">
              <a:buNone/>
            </a:pPr>
            <a:endParaRPr lang="en-US" sz="2000" dirty="0"/>
          </a:p>
        </p:txBody>
      </p:sp>
    </p:spTree>
    <p:extLst>
      <p:ext uri="{BB962C8B-B14F-4D97-AF65-F5344CB8AC3E}">
        <p14:creationId xmlns:p14="http://schemas.microsoft.com/office/powerpoint/2010/main" val="160655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 y="-2208"/>
            <a:ext cx="12200478" cy="1252882"/>
          </a:xfrm>
        </p:spPr>
        <p:txBody>
          <a:bodyPr>
            <a:normAutofit/>
          </a:bodyPr>
          <a:lstStyle/>
          <a:p>
            <a:pPr algn="ctr"/>
            <a:r>
              <a:rPr lang="en-US" sz="3200" b="1" i="0" dirty="0">
                <a:solidFill>
                  <a:srgbClr val="000000"/>
                </a:solidFill>
                <a:latin typeface="Times New Roman"/>
                <a:ea typeface="Tahoma"/>
                <a:cs typeface="Tahoma"/>
              </a:rPr>
              <a:t>Recruit Division Commander</a:t>
            </a:r>
            <a:r>
              <a:rPr lang="en-US" sz="3200" b="1" dirty="0">
                <a:solidFill>
                  <a:srgbClr val="000000"/>
                </a:solidFill>
                <a:latin typeface="Times New Roman"/>
                <a:ea typeface="Tahoma"/>
                <a:cs typeface="Tahoma"/>
              </a:rPr>
              <a:t> </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(cont.)</a:t>
            </a:r>
            <a:endParaRPr lang="en-US" sz="2000" b="0" i="0" dirty="0">
              <a:solidFill>
                <a:srgbClr val="000000"/>
              </a:solidFill>
              <a:latin typeface="Times New Roman"/>
              <a:ea typeface="Tahoma"/>
              <a:cs typeface="Tahoma"/>
            </a:endParaRPr>
          </a:p>
        </p:txBody>
      </p:sp>
      <p:sp>
        <p:nvSpPr>
          <p:cNvPr id="3" name="Content Placeholder 2"/>
          <p:cNvSpPr>
            <a:spLocks noGrp="1"/>
          </p:cNvSpPr>
          <p:nvPr>
            <p:ph idx="1"/>
          </p:nvPr>
        </p:nvSpPr>
        <p:spPr>
          <a:xfrm>
            <a:off x="1066800" y="1247592"/>
            <a:ext cx="10058400" cy="4694119"/>
          </a:xfrm>
        </p:spPr>
        <p:txBody>
          <a:bodyPr vert="horz" lIns="91440" tIns="45720" rIns="91440" bIns="45720" rtlCol="0" anchor="t">
            <a:normAutofit/>
          </a:bodyPr>
          <a:lstStyle/>
          <a:p>
            <a:pPr>
              <a:spcBef>
                <a:spcPts val="600"/>
              </a:spcBef>
            </a:pPr>
            <a:r>
              <a:rPr lang="en-US" sz="2000" b="0" i="0" dirty="0">
                <a:solidFill>
                  <a:srgbClr val="000000"/>
                </a:solidFill>
                <a:latin typeface="Times New Roman"/>
                <a:cs typeface="Times New Roman"/>
              </a:rPr>
              <a:t>RDC candidates must meet the following minimum standards:</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Paygrade E-5 to E-9</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No performance marks lower than 3.0 in the past 36 months</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No legal issues (waiver required for any NJP, Civil, moral issues, waiver not authorized for any NJP or detachment for cause in the last 24 months)</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Medical and Dental ready (no issues that prevent full participation)</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Substantiated CMEO, DAPA, or FAP cases can be disqualifying </a:t>
            </a:r>
            <a:endParaRPr lang="en-US" sz="2000" b="0" i="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No PFA failures in the past 36 months, and in BCA standards</a:t>
            </a:r>
            <a:endParaRPr lang="en-US" sz="2000">
              <a:solidFill>
                <a:srgbClr val="000000"/>
              </a:solidFill>
              <a:latin typeface="Times New Roman"/>
              <a:cs typeface="Times New Roman"/>
            </a:endParaRPr>
          </a:p>
          <a:p>
            <a:pPr lvl="1">
              <a:spcBef>
                <a:spcPts val="600"/>
              </a:spcBef>
            </a:pPr>
            <a:r>
              <a:rPr lang="en-US" sz="2000" b="0" i="0" dirty="0">
                <a:solidFill>
                  <a:srgbClr val="000000"/>
                </a:solidFill>
                <a:latin typeface="Times New Roman"/>
                <a:cs typeface="Times New Roman"/>
              </a:rPr>
              <a:t>Must have a “good low” or higher on most recent PRT</a:t>
            </a:r>
            <a:endParaRPr lang="en-US" sz="2000" b="0" i="0">
              <a:solidFill>
                <a:srgbClr val="000000"/>
              </a:solidFill>
              <a:latin typeface="Times New Roman"/>
              <a:ea typeface="Calibri"/>
              <a:cs typeface="Times New Roman"/>
            </a:endParaRPr>
          </a:p>
          <a:p>
            <a:pPr lvl="1">
              <a:spcBef>
                <a:spcPts val="600"/>
              </a:spcBef>
            </a:pPr>
            <a:r>
              <a:rPr lang="en-US" sz="2000" b="0" i="0" dirty="0">
                <a:solidFill>
                  <a:srgbClr val="000000"/>
                </a:solidFill>
                <a:latin typeface="Times New Roman"/>
                <a:cs typeface="Times New Roman"/>
              </a:rPr>
              <a:t>Documented alcohol incident within previous 3 years or any two incidents during career is disqualifying</a:t>
            </a:r>
            <a:endParaRPr lang="en-US" sz="2000">
              <a:solidFill>
                <a:srgbClr val="FF0000"/>
              </a:solidFill>
              <a:latin typeface="Times New Roman"/>
              <a:ea typeface="Tahoma"/>
              <a:cs typeface="Times New Roman"/>
            </a:endParaRPr>
          </a:p>
          <a:p>
            <a:pPr lvl="1">
              <a:spcBef>
                <a:spcPts val="600"/>
              </a:spcBef>
            </a:pPr>
            <a:r>
              <a:rPr lang="en-US" sz="2000" b="0" i="0" dirty="0">
                <a:solidFill>
                  <a:srgbClr val="000000"/>
                </a:solidFill>
                <a:latin typeface="Times New Roman"/>
                <a:cs typeface="Times New Roman"/>
              </a:rPr>
              <a:t>For visible tattoos in short sleeve PTU waiver provide full length photographs (front and both sides views), close-up color picture of each tattoo and an explanation of the meaning</a:t>
            </a:r>
            <a:r>
              <a:rPr lang="en-US" sz="2000" dirty="0">
                <a:solidFill>
                  <a:srgbClr val="000000"/>
                </a:solidFill>
                <a:latin typeface="Times New Roman"/>
                <a:cs typeface="Times New Roman"/>
              </a:rPr>
              <a:t> of each tattoo.</a:t>
            </a:r>
            <a:endParaRPr lang="en-US" sz="2000" b="0" i="0" dirty="0">
              <a:solidFill>
                <a:srgbClr val="000000"/>
              </a:solidFill>
              <a:latin typeface="Times New Roman"/>
              <a:ea typeface="Calibri"/>
              <a:cs typeface="Times New Roman"/>
            </a:endParaRPr>
          </a:p>
          <a:p>
            <a:pPr marL="0" indent="0">
              <a:buNone/>
            </a:pPr>
            <a:endParaRPr lang="en-US" dirty="0"/>
          </a:p>
        </p:txBody>
      </p:sp>
    </p:spTree>
    <p:extLst>
      <p:ext uri="{BB962C8B-B14F-4D97-AF65-F5344CB8AC3E}">
        <p14:creationId xmlns:p14="http://schemas.microsoft.com/office/powerpoint/2010/main" val="239705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3C2-08F5-4ECA-8A77-4176D8AD89C3}"/>
              </a:ext>
            </a:extLst>
          </p:cNvPr>
          <p:cNvSpPr>
            <a:spLocks noGrp="1"/>
          </p:cNvSpPr>
          <p:nvPr>
            <p:ph type="title"/>
          </p:nvPr>
        </p:nvSpPr>
        <p:spPr>
          <a:xfrm>
            <a:off x="670" y="3314"/>
            <a:ext cx="12190660" cy="1243315"/>
          </a:xfrm>
        </p:spPr>
        <p:txBody>
          <a:bodyPr>
            <a:noAutofit/>
          </a:bodyPr>
          <a:lstStyle/>
          <a:p>
            <a:pPr algn="ctr"/>
            <a:br>
              <a:rPr lang="en-US" sz="3200" b="1" dirty="0">
                <a:latin typeface="Times New Roman"/>
              </a:rPr>
            </a:br>
            <a:r>
              <a:rPr lang="en-US" sz="3200" b="1" i="0" dirty="0">
                <a:solidFill>
                  <a:srgbClr val="000000"/>
                </a:solidFill>
                <a:latin typeface="Times New Roman"/>
                <a:ea typeface="Tahoma"/>
                <a:cs typeface="Tahoma"/>
              </a:rPr>
              <a:t>RDC Screening</a:t>
            </a:r>
            <a:r>
              <a:rPr lang="en-US" sz="2800" b="0" i="0" dirty="0">
                <a:solidFill>
                  <a:srgbClr val="000000"/>
                </a:solidFill>
                <a:latin typeface="Calibri"/>
                <a:ea typeface="Tahoma"/>
                <a:cs typeface="Tahoma"/>
              </a:rPr>
              <a:t> </a:t>
            </a:r>
            <a:br>
              <a:rPr lang="en-US" sz="2800" dirty="0">
                <a:latin typeface="Tahoma"/>
                <a:ea typeface="Tahoma"/>
                <a:cs typeface="Tahoma"/>
              </a:rPr>
            </a:br>
            <a:r>
              <a:rPr lang="en-US" sz="2000" b="0" i="0" dirty="0">
                <a:solidFill>
                  <a:srgbClr val="000000"/>
                </a:solidFill>
                <a:latin typeface="Times New Roman"/>
                <a:ea typeface="Tahoma"/>
                <a:cs typeface="Tahoma"/>
              </a:rPr>
              <a:t>NAVPERS 1306/96</a:t>
            </a:r>
            <a:br>
              <a:rPr lang="en-US" sz="2800" dirty="0"/>
            </a:br>
            <a:endParaRPr lang="en-US" sz="2800" dirty="0"/>
          </a:p>
        </p:txBody>
      </p:sp>
      <p:pic>
        <p:nvPicPr>
          <p:cNvPr id="5" name="Picture 4">
            <a:extLst>
              <a:ext uri="{FF2B5EF4-FFF2-40B4-BE49-F238E27FC236}">
                <a16:creationId xmlns:a16="http://schemas.microsoft.com/office/drawing/2014/main" id="{83910841-53DF-46A7-82E1-2B93B5FEF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172" y="1325563"/>
            <a:ext cx="3476789" cy="4845560"/>
          </a:xfrm>
          <a:prstGeom prst="rect">
            <a:avLst/>
          </a:prstGeom>
        </p:spPr>
      </p:pic>
      <p:pic>
        <p:nvPicPr>
          <p:cNvPr id="9" name="Picture 8">
            <a:extLst>
              <a:ext uri="{FF2B5EF4-FFF2-40B4-BE49-F238E27FC236}">
                <a16:creationId xmlns:a16="http://schemas.microsoft.com/office/drawing/2014/main" id="{F94E7EF1-E1ED-458F-BC68-FAA55292B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261" y="1341794"/>
            <a:ext cx="3484231" cy="4837611"/>
          </a:xfrm>
          <a:prstGeom prst="rect">
            <a:avLst/>
          </a:prstGeom>
        </p:spPr>
      </p:pic>
      <p:sp>
        <p:nvSpPr>
          <p:cNvPr id="6" name="Rectangle 5">
            <a:extLst>
              <a:ext uri="{FF2B5EF4-FFF2-40B4-BE49-F238E27FC236}">
                <a16:creationId xmlns:a16="http://schemas.microsoft.com/office/drawing/2014/main" id="{E3886413-B7E2-A7AA-57FA-772E93A12E40}"/>
              </a:ext>
            </a:extLst>
          </p:cNvPr>
          <p:cNvSpPr>
            <a:spLocks noGrp="1" noRot="1" noMove="1" noResize="1" noEditPoints="1" noAdjustHandles="1" noChangeArrowheads="1" noChangeShapeType="1"/>
          </p:cNvSpPr>
          <p:nvPr/>
        </p:nvSpPr>
        <p:spPr>
          <a:xfrm rot="18310104">
            <a:off x="1444955" y="3045464"/>
            <a:ext cx="4602804" cy="92333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
        <p:nvSpPr>
          <p:cNvPr id="7" name="Rectangle 6">
            <a:extLst>
              <a:ext uri="{FF2B5EF4-FFF2-40B4-BE49-F238E27FC236}">
                <a16:creationId xmlns:a16="http://schemas.microsoft.com/office/drawing/2014/main" id="{EF74C27B-9FAC-68D1-85A7-35F16C404C17}"/>
              </a:ext>
            </a:extLst>
          </p:cNvPr>
          <p:cNvSpPr>
            <a:spLocks noGrp="1" noRot="1" noMove="1" noResize="1" noEditPoints="1" noAdjustHandles="1" noChangeArrowheads="1" noChangeShapeType="1"/>
          </p:cNvSpPr>
          <p:nvPr/>
        </p:nvSpPr>
        <p:spPr>
          <a:xfrm rot="18839225">
            <a:off x="5554247" y="3010511"/>
            <a:ext cx="5030626" cy="92333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Tree>
    <p:extLst>
      <p:ext uri="{BB962C8B-B14F-4D97-AF65-F5344CB8AC3E}">
        <p14:creationId xmlns:p14="http://schemas.microsoft.com/office/powerpoint/2010/main" val="285867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739" y="1352010"/>
            <a:ext cx="3452557" cy="47923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378" y="1352010"/>
            <a:ext cx="3469077" cy="4818801"/>
          </a:xfrm>
          <a:prstGeom prst="rect">
            <a:avLst/>
          </a:prstGeom>
        </p:spPr>
      </p:pic>
      <p:sp>
        <p:nvSpPr>
          <p:cNvPr id="10" name="Title 1">
            <a:extLst>
              <a:ext uri="{FF2B5EF4-FFF2-40B4-BE49-F238E27FC236}">
                <a16:creationId xmlns:a16="http://schemas.microsoft.com/office/drawing/2014/main" id="{4A473057-D93C-B61B-6654-A65F2869D91D}"/>
              </a:ext>
            </a:extLst>
          </p:cNvPr>
          <p:cNvSpPr>
            <a:spLocks noGrp="1"/>
          </p:cNvSpPr>
          <p:nvPr>
            <p:ph type="title"/>
          </p:nvPr>
        </p:nvSpPr>
        <p:spPr>
          <a:xfrm>
            <a:off x="670" y="3314"/>
            <a:ext cx="12190660" cy="1243315"/>
          </a:xfrm>
        </p:spPr>
        <p:txBody>
          <a:bodyPr>
            <a:noAutofit/>
          </a:bodyPr>
          <a:lstStyle/>
          <a:p>
            <a:pPr algn="ctr"/>
            <a:br>
              <a:rPr lang="en-US" sz="3200" b="1" dirty="0">
                <a:latin typeface="Times New Roman"/>
              </a:rPr>
            </a:br>
            <a:r>
              <a:rPr lang="en-US" sz="3200" b="1" i="0" dirty="0">
                <a:solidFill>
                  <a:srgbClr val="000000"/>
                </a:solidFill>
                <a:latin typeface="Times New Roman"/>
                <a:ea typeface="Tahoma"/>
                <a:cs typeface="Tahoma"/>
              </a:rPr>
              <a:t>RDC Screening</a:t>
            </a:r>
            <a:r>
              <a:rPr lang="en-US" sz="2800" b="0" i="0" dirty="0">
                <a:solidFill>
                  <a:srgbClr val="000000"/>
                </a:solidFill>
                <a:latin typeface="Calibri"/>
                <a:ea typeface="Tahoma"/>
                <a:cs typeface="Tahoma"/>
              </a:rPr>
              <a:t> </a:t>
            </a:r>
            <a:br>
              <a:rPr lang="en-US" sz="2800" dirty="0">
                <a:latin typeface="Calibri"/>
                <a:ea typeface="Tahoma"/>
                <a:cs typeface="Tahoma"/>
              </a:rPr>
            </a:br>
            <a:r>
              <a:rPr lang="en-US" sz="2000" b="0" i="0" dirty="0">
                <a:solidFill>
                  <a:srgbClr val="000000"/>
                </a:solidFill>
                <a:latin typeface="Times New Roman"/>
                <a:ea typeface="Tahoma"/>
                <a:cs typeface="Tahoma"/>
              </a:rPr>
              <a:t>NAVPERS 1306/96</a:t>
            </a:r>
            <a:br>
              <a:rPr lang="en-US" sz="2800" dirty="0"/>
            </a:br>
            <a:endParaRPr lang="en-US" sz="2800" dirty="0"/>
          </a:p>
        </p:txBody>
      </p:sp>
      <p:sp>
        <p:nvSpPr>
          <p:cNvPr id="2" name="Rectangle 1">
            <a:extLst>
              <a:ext uri="{FF2B5EF4-FFF2-40B4-BE49-F238E27FC236}">
                <a16:creationId xmlns:a16="http://schemas.microsoft.com/office/drawing/2014/main" id="{05B20760-FB6B-8854-2F80-BF5AA350840E}"/>
              </a:ext>
            </a:extLst>
          </p:cNvPr>
          <p:cNvSpPr>
            <a:spLocks noGrp="1" noRot="1" noMove="1" noResize="1" noEditPoints="1" noAdjustHandles="1" noChangeArrowheads="1" noChangeShapeType="1"/>
          </p:cNvSpPr>
          <p:nvPr/>
        </p:nvSpPr>
        <p:spPr>
          <a:xfrm rot="17866553">
            <a:off x="1804340" y="2967335"/>
            <a:ext cx="4602804" cy="92333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
        <p:nvSpPr>
          <p:cNvPr id="7" name="Rectangle 6">
            <a:extLst>
              <a:ext uri="{FF2B5EF4-FFF2-40B4-BE49-F238E27FC236}">
                <a16:creationId xmlns:a16="http://schemas.microsoft.com/office/drawing/2014/main" id="{60BAE466-8F38-D8B7-67EF-AC7A65D65871}"/>
              </a:ext>
            </a:extLst>
          </p:cNvPr>
          <p:cNvSpPr>
            <a:spLocks noGrp="1" noRot="1" noMove="1" noResize="1" noEditPoints="1" noAdjustHandles="1" noChangeArrowheads="1" noChangeShapeType="1"/>
          </p:cNvSpPr>
          <p:nvPr/>
        </p:nvSpPr>
        <p:spPr>
          <a:xfrm rot="17619238">
            <a:off x="5542057" y="3044138"/>
            <a:ext cx="4602804" cy="92333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Tree>
    <p:extLst>
      <p:ext uri="{BB962C8B-B14F-4D97-AF65-F5344CB8AC3E}">
        <p14:creationId xmlns:p14="http://schemas.microsoft.com/office/powerpoint/2010/main" val="369297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 y="-5522"/>
            <a:ext cx="12190660" cy="1081887"/>
          </a:xfrm>
        </p:spPr>
        <p:txBody>
          <a:bodyPr>
            <a:normAutofit/>
          </a:bodyPr>
          <a:lstStyle/>
          <a:p>
            <a:pPr algn="ctr"/>
            <a:r>
              <a:rPr lang="en-US" sz="3200" b="1" i="0" dirty="0">
                <a:solidFill>
                  <a:srgbClr val="000000"/>
                </a:solidFill>
                <a:latin typeface="Times New Roman"/>
                <a:ea typeface="Tahoma"/>
                <a:cs typeface="Tahoma"/>
              </a:rPr>
              <a:t>Embassy Duty</a:t>
            </a:r>
            <a:br>
              <a:rPr lang="en-US" sz="3200" b="1" dirty="0">
                <a:solidFill>
                  <a:srgbClr val="000000"/>
                </a:solidFill>
                <a:latin typeface="Times New Roman"/>
                <a:ea typeface="Tahoma"/>
                <a:cs typeface="Tahoma"/>
              </a:rPr>
            </a:br>
            <a:r>
              <a:rPr lang="en-US" sz="2000" dirty="0">
                <a:solidFill>
                  <a:srgbClr val="000000"/>
                </a:solidFill>
                <a:latin typeface="Times New Roman"/>
                <a:ea typeface="Tahoma"/>
                <a:cs typeface="Tahoma"/>
              </a:rPr>
              <a:t>MILPERSMAN 1306-914</a:t>
            </a:r>
            <a:endParaRPr lang="en-US" sz="2000" i="0" dirty="0">
              <a:solidFill>
                <a:srgbClr val="000000"/>
              </a:solidFill>
              <a:latin typeface="Times New Roman"/>
              <a:ea typeface="Tahoma"/>
              <a:cs typeface="Tahoma"/>
            </a:endParaRPr>
          </a:p>
        </p:txBody>
      </p:sp>
      <p:sp>
        <p:nvSpPr>
          <p:cNvPr id="3" name="Content Placeholder 2"/>
          <p:cNvSpPr>
            <a:spLocks noGrp="1"/>
          </p:cNvSpPr>
          <p:nvPr>
            <p:ph idx="1"/>
          </p:nvPr>
        </p:nvSpPr>
        <p:spPr>
          <a:xfrm>
            <a:off x="1066800" y="1219920"/>
            <a:ext cx="10058400" cy="5291083"/>
          </a:xfrm>
        </p:spPr>
        <p:txBody>
          <a:bodyPr vert="horz" lIns="91440" tIns="45720" rIns="91440" bIns="45720" rtlCol="0" anchor="t">
            <a:normAutofit/>
          </a:bodyPr>
          <a:lstStyle/>
          <a:p>
            <a:pPr>
              <a:spcAft>
                <a:spcPts val="1200"/>
              </a:spcAft>
            </a:pPr>
            <a:r>
              <a:rPr lang="en-US" sz="2000" dirty="0">
                <a:solidFill>
                  <a:srgbClr val="000000"/>
                </a:solidFill>
                <a:latin typeface="Times New Roman"/>
                <a:ea typeface="Calibri"/>
                <a:cs typeface="Calibri"/>
              </a:rPr>
              <a:t>Managed</a:t>
            </a:r>
            <a:r>
              <a:rPr lang="en-US" sz="2000" dirty="0">
                <a:solidFill>
                  <a:srgbClr val="000000"/>
                </a:solidFill>
                <a:latin typeface="Times New Roman"/>
                <a:cs typeface="Times New Roman"/>
              </a:rPr>
              <a:t> and detailed</a:t>
            </a:r>
            <a:r>
              <a:rPr lang="en-US" sz="2000" b="0" i="0" dirty="0">
                <a:solidFill>
                  <a:srgbClr val="000000"/>
                </a:solidFill>
                <a:latin typeface="Times New Roman"/>
                <a:cs typeface="Times New Roman"/>
              </a:rPr>
              <a:t> by PERS-4010G</a:t>
            </a:r>
            <a:endParaRPr lang="en-US" sz="2000">
              <a:latin typeface="Times New Roman"/>
              <a:cs typeface="Times New Roman"/>
            </a:endParaRPr>
          </a:p>
          <a:p>
            <a:pPr>
              <a:spcAft>
                <a:spcPts val="1200"/>
              </a:spcAft>
            </a:pPr>
            <a:r>
              <a:rPr lang="en-US" sz="2000" b="0" i="0" dirty="0">
                <a:solidFill>
                  <a:srgbClr val="000000"/>
                </a:solidFill>
                <a:latin typeface="Times New Roman"/>
                <a:cs typeface="Times New Roman"/>
              </a:rPr>
              <a:t>Exotic &amp; unique locations</a:t>
            </a:r>
            <a:endParaRPr lang="en-US" sz="2000" b="0" i="0">
              <a:solidFill>
                <a:srgbClr val="000000"/>
              </a:solidFill>
              <a:latin typeface="Times New Roman"/>
              <a:cs typeface="Times New Roman"/>
            </a:endParaRPr>
          </a:p>
          <a:p>
            <a:pPr>
              <a:spcAft>
                <a:spcPts val="1200"/>
              </a:spcAft>
            </a:pPr>
            <a:r>
              <a:rPr lang="en-US" sz="2000" b="0" i="0" dirty="0">
                <a:solidFill>
                  <a:srgbClr val="000000"/>
                </a:solidFill>
                <a:latin typeface="Times New Roman"/>
                <a:cs typeface="Times New Roman"/>
              </a:rPr>
              <a:t>Serve </a:t>
            </a:r>
            <a:r>
              <a:rPr lang="en-US" sz="2000" dirty="0">
                <a:solidFill>
                  <a:srgbClr val="000000"/>
                </a:solidFill>
                <a:latin typeface="Times New Roman"/>
                <a:cs typeface="Times New Roman"/>
              </a:rPr>
              <a:t>with the</a:t>
            </a:r>
            <a:r>
              <a:rPr lang="en-US" sz="2000" b="0" i="0" dirty="0">
                <a:solidFill>
                  <a:srgbClr val="000000"/>
                </a:solidFill>
                <a:latin typeface="Times New Roman"/>
                <a:cs typeface="Times New Roman"/>
              </a:rPr>
              <a:t> U.S. Defense Attaché Office (DAO) team</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based in U.S. Embassies in more than 50 countries</a:t>
            </a:r>
            <a:endParaRPr lang="en-US" sz="2000" b="0" i="0">
              <a:solidFill>
                <a:srgbClr val="000000"/>
              </a:solidFill>
              <a:latin typeface="Times New Roman"/>
              <a:cs typeface="Times New Roman"/>
            </a:endParaRPr>
          </a:p>
          <a:p>
            <a:r>
              <a:rPr lang="en-US" sz="2000" b="0" i="0" dirty="0">
                <a:solidFill>
                  <a:srgbClr val="000000"/>
                </a:solidFill>
                <a:latin typeface="Times New Roman"/>
                <a:cs typeface="Times New Roman"/>
              </a:rPr>
              <a:t>Responsibilities of Staff Support Members:</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Operations Coordinator (LDOs, CWOs, and E7/8/9)</a:t>
            </a:r>
            <a:endParaRPr lang="en-US" sz="2000" b="0" i="0">
              <a:solidFill>
                <a:srgbClr val="000000"/>
              </a:solidFill>
              <a:latin typeface="Times New Roman"/>
              <a:cs typeface="Times New Roman"/>
            </a:endParaRPr>
          </a:p>
          <a:p>
            <a:pPr lvl="2"/>
            <a:r>
              <a:rPr lang="en-US" sz="2000" b="0" i="0" dirty="0">
                <a:solidFill>
                  <a:srgbClr val="000000"/>
                </a:solidFill>
                <a:latin typeface="Times New Roman"/>
                <a:cs typeface="Times New Roman"/>
              </a:rPr>
              <a:t>Liaison within the DAO, performs managerial duties</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Operations Assistant (E5-E8)</a:t>
            </a:r>
            <a:endParaRPr lang="en-US" sz="2000" b="0" i="0">
              <a:solidFill>
                <a:srgbClr val="000000"/>
              </a:solidFill>
              <a:latin typeface="Times New Roman"/>
              <a:cs typeface="Times New Roman"/>
            </a:endParaRPr>
          </a:p>
          <a:p>
            <a:pPr lvl="2"/>
            <a:r>
              <a:rPr lang="en-US" sz="2000" b="0" i="0" dirty="0">
                <a:solidFill>
                  <a:srgbClr val="000000"/>
                </a:solidFill>
                <a:latin typeface="Times New Roman"/>
                <a:cs typeface="Times New Roman"/>
              </a:rPr>
              <a:t>Performs administrative and operational support functions for the DAO</a:t>
            </a:r>
          </a:p>
          <a:p>
            <a:pPr marL="0" indent="0">
              <a:buNone/>
            </a:pPr>
            <a:endParaRPr lang="en-US" sz="2400" dirty="0"/>
          </a:p>
        </p:txBody>
      </p:sp>
    </p:spTree>
    <p:extLst>
      <p:ext uri="{BB962C8B-B14F-4D97-AF65-F5344CB8AC3E}">
        <p14:creationId xmlns:p14="http://schemas.microsoft.com/office/powerpoint/2010/main" val="136896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 y="-2930"/>
            <a:ext cx="12186138" cy="1384177"/>
          </a:xfrm>
        </p:spPr>
        <p:txBody>
          <a:bodyPr>
            <a:normAutofit/>
          </a:bodyPr>
          <a:lstStyle/>
          <a:p>
            <a:pPr algn="ctr"/>
            <a:r>
              <a:rPr lang="en-US" sz="3200" b="1" i="0" dirty="0">
                <a:solidFill>
                  <a:srgbClr val="000000"/>
                </a:solidFill>
                <a:latin typeface="Times New Roman"/>
                <a:ea typeface="Tahoma"/>
                <a:cs typeface="Tahoma"/>
              </a:rPr>
              <a:t>Enabling Objective</a:t>
            </a:r>
          </a:p>
        </p:txBody>
      </p:sp>
      <p:sp>
        <p:nvSpPr>
          <p:cNvPr id="3" name="Content Placeholder 2"/>
          <p:cNvSpPr>
            <a:spLocks noGrp="1"/>
          </p:cNvSpPr>
          <p:nvPr>
            <p:ph idx="1"/>
          </p:nvPr>
        </p:nvSpPr>
        <p:spPr>
          <a:xfrm>
            <a:off x="2819400" y="1378979"/>
            <a:ext cx="6553199" cy="4101350"/>
          </a:xfrm>
        </p:spPr>
        <p:txBody>
          <a:bodyPr vert="horz" lIns="91440" tIns="45720" rIns="91440" bIns="45720" rtlCol="0" anchor="t">
            <a:normAutofit/>
          </a:bodyPr>
          <a:lstStyle/>
          <a:p>
            <a:endParaRPr lang="en-US" dirty="0">
              <a:latin typeface="Times New Roman"/>
              <a:cs typeface="Times New Roman"/>
            </a:endParaRPr>
          </a:p>
          <a:p>
            <a:r>
              <a:rPr lang="en-US" sz="2000" b="0" i="0" dirty="0">
                <a:solidFill>
                  <a:srgbClr val="000000"/>
                </a:solidFill>
                <a:latin typeface="Times New Roman"/>
                <a:ea typeface="Tahoma"/>
                <a:cs typeface="Tahoma"/>
              </a:rPr>
              <a:t>IDENTIFY the types of Enlisted Special Programs available</a:t>
            </a:r>
          </a:p>
          <a:p>
            <a:r>
              <a:rPr lang="en-US" sz="2000" b="0" i="0" dirty="0">
                <a:solidFill>
                  <a:srgbClr val="000000"/>
                </a:solidFill>
                <a:latin typeface="Times New Roman"/>
                <a:ea typeface="Tahoma"/>
                <a:cs typeface="Tahoma"/>
              </a:rPr>
              <a:t>DISCUSS eligibility requirements</a:t>
            </a:r>
          </a:p>
          <a:p>
            <a:r>
              <a:rPr lang="en-US" sz="2000" b="0" i="0" dirty="0">
                <a:solidFill>
                  <a:srgbClr val="000000"/>
                </a:solidFill>
                <a:latin typeface="Times New Roman"/>
                <a:ea typeface="Tahoma"/>
                <a:cs typeface="Tahoma"/>
              </a:rPr>
              <a:t>IDENTIFY forms required for completion</a:t>
            </a:r>
          </a:p>
          <a:p>
            <a:endParaRPr lang="en-US" dirty="0">
              <a:latin typeface="Tahoma"/>
              <a:ea typeface="Tahoma"/>
              <a:cs typeface="Tahoma"/>
            </a:endParaRPr>
          </a:p>
        </p:txBody>
      </p:sp>
    </p:spTree>
    <p:extLst>
      <p:ext uri="{BB962C8B-B14F-4D97-AF65-F5344CB8AC3E}">
        <p14:creationId xmlns:p14="http://schemas.microsoft.com/office/powerpoint/2010/main" val="12489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 y="0"/>
            <a:ext cx="12190660" cy="1325563"/>
          </a:xfrm>
        </p:spPr>
        <p:txBody>
          <a:bodyPr>
            <a:normAutofit/>
          </a:bodyPr>
          <a:lstStyle/>
          <a:p>
            <a:pPr algn="ctr"/>
            <a:r>
              <a:rPr lang="en-US" sz="3200" b="1" i="0" dirty="0">
                <a:solidFill>
                  <a:srgbClr val="000000"/>
                </a:solidFill>
                <a:latin typeface="Times New Roman"/>
                <a:ea typeface="Tahoma"/>
                <a:cs typeface="Tahoma"/>
              </a:rPr>
              <a:t>Embassy Duty</a:t>
            </a:r>
            <a:r>
              <a:rPr lang="en-US" sz="3200" b="1" dirty="0">
                <a:solidFill>
                  <a:srgbClr val="000000"/>
                </a:solidFill>
                <a:latin typeface="Times New Roman"/>
                <a:ea typeface="Tahoma"/>
                <a:cs typeface="Tahoma"/>
              </a:rPr>
              <a:t> </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(cont.)</a:t>
            </a:r>
            <a:endParaRPr lang="en-US" sz="2000" b="0" i="0" dirty="0">
              <a:solidFill>
                <a:srgbClr val="000000"/>
              </a:solidFill>
              <a:latin typeface="Times New Roman"/>
              <a:ea typeface="Tahoma"/>
              <a:cs typeface="Tahoma"/>
            </a:endParaRPr>
          </a:p>
        </p:txBody>
      </p:sp>
      <p:sp>
        <p:nvSpPr>
          <p:cNvPr id="3" name="Content Placeholder 2"/>
          <p:cNvSpPr>
            <a:spLocks noGrp="1"/>
          </p:cNvSpPr>
          <p:nvPr>
            <p:ph idx="1"/>
          </p:nvPr>
        </p:nvSpPr>
        <p:spPr>
          <a:xfrm>
            <a:off x="1066800" y="1323136"/>
            <a:ext cx="10058399" cy="5220889"/>
          </a:xfrm>
        </p:spPr>
        <p:txBody>
          <a:bodyPr vert="horz" lIns="91440" tIns="45720" rIns="91440" bIns="45720" rtlCol="0" anchor="t">
            <a:normAutofit/>
          </a:bodyPr>
          <a:lstStyle/>
          <a:p>
            <a:pPr marL="0" indent="0">
              <a:buNone/>
            </a:pPr>
            <a:r>
              <a:rPr lang="en-US" sz="2000" dirty="0">
                <a:solidFill>
                  <a:srgbClr val="000000"/>
                </a:solidFill>
                <a:latin typeface="Times New Roman"/>
                <a:cs typeface="Times New Roman"/>
              </a:rPr>
              <a:t>Eligibility requirements</a:t>
            </a:r>
            <a:r>
              <a:rPr lang="en-US" sz="2000" b="0" i="0" dirty="0">
                <a:solidFill>
                  <a:srgbClr val="000000"/>
                </a:solidFill>
                <a:latin typeface="Times New Roman"/>
                <a:cs typeface="Times New Roman"/>
              </a:rPr>
              <a:t>:</a:t>
            </a:r>
            <a:endParaRPr lang="en-US" sz="2000" dirty="0">
              <a:latin typeface="Times New Roman"/>
              <a:cs typeface="Times New Roman"/>
            </a:endParaRPr>
          </a:p>
          <a:p>
            <a:pPr lvl="1"/>
            <a:r>
              <a:rPr lang="en-US" sz="2000" dirty="0">
                <a:solidFill>
                  <a:srgbClr val="000000"/>
                </a:solidFill>
                <a:latin typeface="Times New Roman"/>
                <a:cs typeface="Times New Roman"/>
              </a:rPr>
              <a:t>Must be an E5</a:t>
            </a:r>
            <a:r>
              <a:rPr lang="en-US" sz="2000" b="0" i="0" dirty="0">
                <a:solidFill>
                  <a:srgbClr val="000000"/>
                </a:solidFill>
                <a:latin typeface="Times New Roman"/>
                <a:cs typeface="Times New Roman"/>
              </a:rPr>
              <a:t> and above </a:t>
            </a:r>
            <a:endParaRPr lang="en-US" sz="2000">
              <a:latin typeface="Times New Roman"/>
              <a:ea typeface="Tahoma"/>
              <a:cs typeface="Times New Roman"/>
            </a:endParaRPr>
          </a:p>
          <a:p>
            <a:pPr lvl="1"/>
            <a:r>
              <a:rPr lang="en-US" sz="2000" dirty="0">
                <a:solidFill>
                  <a:srgbClr val="000000"/>
                </a:solidFill>
                <a:latin typeface="Times New Roman"/>
                <a:cs typeface="Times New Roman"/>
              </a:rPr>
              <a:t>Hold a TS-SCI</a:t>
            </a:r>
            <a:r>
              <a:rPr lang="en-US" sz="2000" b="0" i="0" dirty="0">
                <a:solidFill>
                  <a:srgbClr val="000000"/>
                </a:solidFill>
                <a:latin typeface="Times New Roman"/>
                <a:cs typeface="Times New Roman"/>
              </a:rPr>
              <a:t> clearance </a:t>
            </a:r>
            <a:endParaRPr lang="en-US" sz="2000">
              <a:latin typeface="Times New Roman"/>
              <a:ea typeface="Tahoma"/>
              <a:cs typeface="Times New Roman"/>
            </a:endParaRPr>
          </a:p>
          <a:p>
            <a:pPr lvl="1"/>
            <a:r>
              <a:rPr lang="en-US" sz="2000" dirty="0">
                <a:solidFill>
                  <a:srgbClr val="000000"/>
                </a:solidFill>
                <a:latin typeface="Times New Roman"/>
                <a:cs typeface="Times New Roman"/>
              </a:rPr>
              <a:t>Complete a counterintelligence</a:t>
            </a:r>
            <a:r>
              <a:rPr lang="en-US" sz="2000" b="0" i="0" dirty="0">
                <a:solidFill>
                  <a:srgbClr val="000000"/>
                </a:solidFill>
                <a:latin typeface="Times New Roman"/>
                <a:cs typeface="Times New Roman"/>
              </a:rPr>
              <a:t> polygraph  </a:t>
            </a:r>
            <a:endParaRPr lang="en-US" sz="2000">
              <a:latin typeface="Times New Roman"/>
              <a:ea typeface="Tahoma"/>
              <a:cs typeface="Times New Roman"/>
            </a:endParaRPr>
          </a:p>
          <a:p>
            <a:pPr lvl="1"/>
            <a:r>
              <a:rPr lang="en-US" sz="2000" dirty="0">
                <a:solidFill>
                  <a:srgbClr val="000000"/>
                </a:solidFill>
                <a:latin typeface="Times New Roman"/>
                <a:cs typeface="Times New Roman"/>
              </a:rPr>
              <a:t>Have no</a:t>
            </a:r>
            <a:r>
              <a:rPr lang="en-US" sz="2000" b="0" i="0" dirty="0">
                <a:solidFill>
                  <a:srgbClr val="000000"/>
                </a:solidFill>
                <a:latin typeface="Times New Roman"/>
                <a:cs typeface="Times New Roman"/>
              </a:rPr>
              <a:t> NJP in past 36 months </a:t>
            </a:r>
            <a:endParaRPr lang="en-US" sz="2000">
              <a:latin typeface="Times New Roman"/>
              <a:ea typeface="Tahoma"/>
              <a:cs typeface="Times New Roman"/>
            </a:endParaRPr>
          </a:p>
          <a:p>
            <a:pPr lvl="1"/>
            <a:r>
              <a:rPr lang="en-US" sz="2000" dirty="0">
                <a:solidFill>
                  <a:srgbClr val="000000"/>
                </a:solidFill>
                <a:latin typeface="Times New Roman"/>
                <a:cs typeface="Times New Roman"/>
              </a:rPr>
              <a:t>Have no</a:t>
            </a:r>
            <a:r>
              <a:rPr lang="en-US" sz="2000" b="0" i="0" dirty="0">
                <a:solidFill>
                  <a:srgbClr val="000000"/>
                </a:solidFill>
                <a:latin typeface="Times New Roman"/>
                <a:cs typeface="Times New Roman"/>
              </a:rPr>
              <a:t> record of drug or alcohol abuse </a:t>
            </a:r>
            <a:endParaRPr lang="en-US" sz="2000">
              <a:latin typeface="Times New Roman"/>
              <a:ea typeface="Tahoma"/>
              <a:cs typeface="Times New Roman"/>
            </a:endParaRPr>
          </a:p>
          <a:p>
            <a:pPr lvl="1"/>
            <a:r>
              <a:rPr lang="en-US" sz="2000" dirty="0">
                <a:solidFill>
                  <a:srgbClr val="000000"/>
                </a:solidFill>
                <a:latin typeface="Times New Roman"/>
                <a:cs typeface="Times New Roman"/>
              </a:rPr>
              <a:t>Have no</a:t>
            </a:r>
            <a:r>
              <a:rPr lang="en-US" sz="2000" b="0" i="0" dirty="0">
                <a:solidFill>
                  <a:srgbClr val="000000"/>
                </a:solidFill>
                <a:latin typeface="Times New Roman"/>
                <a:cs typeface="Times New Roman"/>
              </a:rPr>
              <a:t> financial problems</a:t>
            </a:r>
            <a:endParaRPr lang="en-US" sz="2000">
              <a:latin typeface="Times New Roman"/>
              <a:ea typeface="Tahoma"/>
              <a:cs typeface="Times New Roman"/>
            </a:endParaRPr>
          </a:p>
          <a:p>
            <a:pPr lvl="1"/>
            <a:r>
              <a:rPr lang="en-US" sz="2000" dirty="0">
                <a:solidFill>
                  <a:srgbClr val="000000"/>
                </a:solidFill>
                <a:latin typeface="Times New Roman"/>
                <a:cs typeface="Times New Roman"/>
              </a:rPr>
              <a:t>Be a US</a:t>
            </a:r>
            <a:r>
              <a:rPr lang="en-US" sz="2000" b="0" i="0" dirty="0">
                <a:solidFill>
                  <a:srgbClr val="000000"/>
                </a:solidFill>
                <a:latin typeface="Times New Roman"/>
                <a:cs typeface="Times New Roman"/>
              </a:rPr>
              <a:t> citizen</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All dependents' </a:t>
            </a:r>
            <a:r>
              <a:rPr lang="en-US" sz="2000" dirty="0">
                <a:solidFill>
                  <a:srgbClr val="000000"/>
                </a:solidFill>
                <a:latin typeface="Times New Roman"/>
                <a:cs typeface="Times New Roman"/>
              </a:rPr>
              <a:t>must be US</a:t>
            </a:r>
            <a:r>
              <a:rPr lang="en-US" sz="2000" b="0" i="0" dirty="0">
                <a:solidFill>
                  <a:srgbClr val="000000"/>
                </a:solidFill>
                <a:latin typeface="Times New Roman"/>
                <a:cs typeface="Times New Roman"/>
              </a:rPr>
              <a:t> citizens</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DLAB score minimum</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95 </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Member and family must complete screenings (no waivers</a:t>
            </a:r>
            <a:r>
              <a:rPr lang="en-US" sz="2000" dirty="0">
                <a:solidFill>
                  <a:srgbClr val="000000"/>
                </a:solidFill>
                <a:latin typeface="Times New Roman"/>
                <a:cs typeface="Times New Roman"/>
              </a:rPr>
              <a:t>)</a:t>
            </a:r>
            <a:endParaRPr lang="en-US" sz="2200" dirty="0">
              <a:latin typeface="Times New Roman"/>
              <a:ea typeface="Tahoma"/>
              <a:cs typeface="Times New Roman"/>
            </a:endParaRPr>
          </a:p>
          <a:p>
            <a:endParaRPr lang="en-US" sz="2000" dirty="0">
              <a:ea typeface="Tahoma"/>
              <a:cs typeface="Tahoma"/>
            </a:endParaRPr>
          </a:p>
          <a:p>
            <a:endParaRPr lang="en-US" sz="2400" dirty="0"/>
          </a:p>
        </p:txBody>
      </p:sp>
    </p:spTree>
    <p:extLst>
      <p:ext uri="{BB962C8B-B14F-4D97-AF65-F5344CB8AC3E}">
        <p14:creationId xmlns:p14="http://schemas.microsoft.com/office/powerpoint/2010/main" val="217829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 y="-16565"/>
            <a:ext cx="12190660" cy="1332190"/>
          </a:xfrm>
        </p:spPr>
        <p:txBody>
          <a:bodyPr>
            <a:normAutofit/>
          </a:bodyPr>
          <a:lstStyle/>
          <a:p>
            <a:pPr algn="ctr"/>
            <a:r>
              <a:rPr lang="en-US" sz="3200" b="1" i="0" dirty="0">
                <a:solidFill>
                  <a:srgbClr val="000000"/>
                </a:solidFill>
                <a:latin typeface="Times New Roman"/>
                <a:ea typeface="Tahoma"/>
                <a:cs typeface="Tahoma"/>
              </a:rPr>
              <a:t>USS CONSTITUTION</a:t>
            </a:r>
            <a:br>
              <a:rPr lang="en-US" sz="2800" dirty="0">
                <a:latin typeface="Times New Roman"/>
                <a:ea typeface="Tahoma"/>
                <a:cs typeface="Tahoma"/>
              </a:rPr>
            </a:br>
            <a:r>
              <a:rPr lang="en-US" sz="2000" dirty="0">
                <a:solidFill>
                  <a:srgbClr val="000000"/>
                </a:solidFill>
                <a:latin typeface="Times New Roman"/>
                <a:ea typeface="Tahoma"/>
                <a:cs typeface="Tahoma"/>
              </a:rPr>
              <a:t>MILPERSMAN 1306-920</a:t>
            </a:r>
            <a:endParaRPr lang="en-US" sz="2000" i="0" dirty="0">
              <a:solidFill>
                <a:srgbClr val="000000"/>
              </a:solidFill>
              <a:latin typeface="Times New Roman"/>
              <a:ea typeface="Tahoma"/>
              <a:cs typeface="Tahoma"/>
            </a:endParaRPr>
          </a:p>
        </p:txBody>
      </p:sp>
      <p:sp>
        <p:nvSpPr>
          <p:cNvPr id="3" name="Content Placeholder 2"/>
          <p:cNvSpPr>
            <a:spLocks noGrp="1"/>
          </p:cNvSpPr>
          <p:nvPr>
            <p:ph idx="1"/>
          </p:nvPr>
        </p:nvSpPr>
        <p:spPr>
          <a:xfrm>
            <a:off x="1066800" y="1325564"/>
            <a:ext cx="10058400" cy="5273331"/>
          </a:xfrm>
        </p:spPr>
        <p:txBody>
          <a:bodyPr vert="horz" lIns="91440" tIns="45720" rIns="91440" bIns="45720" rtlCol="0" anchor="t">
            <a:normAutofit/>
          </a:bodyPr>
          <a:lstStyle/>
          <a:p>
            <a:pPr>
              <a:spcAft>
                <a:spcPts val="1200"/>
              </a:spcAft>
            </a:pPr>
            <a:r>
              <a:rPr lang="en-US" sz="2000" b="0" i="0" dirty="0">
                <a:solidFill>
                  <a:srgbClr val="000000"/>
                </a:solidFill>
                <a:latin typeface="Times New Roman"/>
                <a:cs typeface="Times New Roman"/>
              </a:rPr>
              <a:t>The oldest Navy ship still in commission</a:t>
            </a:r>
            <a:endParaRPr lang="en-US" sz="2000">
              <a:latin typeface="Times New Roman"/>
              <a:cs typeface="Times New Roman"/>
            </a:endParaRPr>
          </a:p>
          <a:p>
            <a:pPr>
              <a:spcAft>
                <a:spcPts val="1200"/>
              </a:spcAft>
            </a:pPr>
            <a:r>
              <a:rPr lang="en-US" sz="2000" b="0" i="0" dirty="0">
                <a:solidFill>
                  <a:srgbClr val="000000"/>
                </a:solidFill>
                <a:latin typeface="Times New Roman"/>
                <a:cs typeface="Times New Roman"/>
              </a:rPr>
              <a:t>Sailors are tasked with promoting, protecting, and preserving the ship</a:t>
            </a:r>
            <a:endParaRPr lang="en-US" sz="2000">
              <a:latin typeface="Times New Roman"/>
              <a:ea typeface="Tahoma"/>
              <a:cs typeface="Times New Roman"/>
            </a:endParaRPr>
          </a:p>
          <a:p>
            <a:pPr>
              <a:spcAft>
                <a:spcPts val="1200"/>
              </a:spcAft>
            </a:pPr>
            <a:r>
              <a:rPr lang="en-US" sz="2000" b="0" i="0" dirty="0">
                <a:solidFill>
                  <a:srgbClr val="000000"/>
                </a:solidFill>
                <a:latin typeface="Times New Roman"/>
                <a:cs typeface="Times New Roman"/>
              </a:rPr>
              <a:t>Receives approximately half a million visitors annually</a:t>
            </a:r>
            <a:endParaRPr lang="en-US" sz="2000">
              <a:latin typeface="Times New Roman"/>
              <a:ea typeface="Tahoma"/>
              <a:cs typeface="Times New Roman"/>
            </a:endParaRPr>
          </a:p>
          <a:p>
            <a:pPr>
              <a:spcAft>
                <a:spcPts val="1200"/>
              </a:spcAft>
            </a:pPr>
            <a:r>
              <a:rPr lang="en-US" sz="2000" b="0" i="0" dirty="0">
                <a:solidFill>
                  <a:srgbClr val="000000"/>
                </a:solidFill>
                <a:latin typeface="Times New Roman"/>
                <a:cs typeface="Times New Roman"/>
              </a:rPr>
              <a:t>Non-petty officers screened directly from RTC by CMDCM or CMDCS of USS Constitution </a:t>
            </a:r>
            <a:r>
              <a:rPr lang="en-US" sz="2000" dirty="0">
                <a:solidFill>
                  <a:srgbClr val="000000"/>
                </a:solidFill>
                <a:latin typeface="Times New Roman"/>
                <a:cs typeface="Times New Roman"/>
              </a:rPr>
              <a:t>will complete a 24-month</a:t>
            </a:r>
            <a:r>
              <a:rPr lang="en-US" sz="2000" b="0" i="0" dirty="0">
                <a:solidFill>
                  <a:srgbClr val="000000"/>
                </a:solidFill>
                <a:latin typeface="Times New Roman"/>
                <a:cs typeface="Times New Roman"/>
              </a:rPr>
              <a:t> tour</a:t>
            </a:r>
            <a:endParaRPr lang="en-US" sz="2000">
              <a:latin typeface="Times New Roman"/>
              <a:ea typeface="Tahoma"/>
              <a:cs typeface="Times New Roman"/>
            </a:endParaRPr>
          </a:p>
          <a:p>
            <a:r>
              <a:rPr lang="en-US" sz="2000" b="0" i="0" dirty="0">
                <a:solidFill>
                  <a:srgbClr val="000000"/>
                </a:solidFill>
                <a:latin typeface="Times New Roman"/>
                <a:cs typeface="Times New Roman"/>
              </a:rPr>
              <a:t>Tour Length:</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E-1 through E-3 will serve 24 months</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E-4 through E-9 will serve 36 months</a:t>
            </a:r>
            <a:endParaRPr lang="en-US" sz="2100" dirty="0">
              <a:latin typeface="Times New Roman"/>
              <a:ea typeface="Tahoma"/>
              <a:cs typeface="Times New Roman"/>
            </a:endParaRPr>
          </a:p>
          <a:p>
            <a:endParaRPr lang="en-US" sz="2000" dirty="0"/>
          </a:p>
        </p:txBody>
      </p:sp>
      <p:sp>
        <p:nvSpPr>
          <p:cNvPr id="4" name="TextBox 3">
            <a:extLst>
              <a:ext uri="{FF2B5EF4-FFF2-40B4-BE49-F238E27FC236}">
                <a16:creationId xmlns:a16="http://schemas.microsoft.com/office/drawing/2014/main" id="{0C84CB20-7295-E776-DCDE-FDB768539D93}"/>
              </a:ext>
            </a:extLst>
          </p:cNvPr>
          <p:cNvSpPr txBox="1"/>
          <p:nvPr/>
        </p:nvSpPr>
        <p:spPr>
          <a:xfrm>
            <a:off x="4472608" y="5367129"/>
            <a:ext cx="32357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"OLD IRONSIDE"</a:t>
            </a:r>
          </a:p>
        </p:txBody>
      </p:sp>
    </p:spTree>
    <p:extLst>
      <p:ext uri="{BB962C8B-B14F-4D97-AF65-F5344CB8AC3E}">
        <p14:creationId xmlns:p14="http://schemas.microsoft.com/office/powerpoint/2010/main" val="74672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 y="-3208"/>
            <a:ext cx="12192828" cy="1391824"/>
          </a:xfrm>
        </p:spPr>
        <p:txBody>
          <a:bodyPr>
            <a:normAutofit/>
          </a:bodyPr>
          <a:lstStyle/>
          <a:p>
            <a:pPr algn="ctr"/>
            <a:r>
              <a:rPr lang="en-US" sz="3200" b="1" i="0" dirty="0">
                <a:solidFill>
                  <a:srgbClr val="000000"/>
                </a:solidFill>
                <a:latin typeface="Times New Roman"/>
                <a:ea typeface="Tahoma"/>
                <a:cs typeface="Tahoma"/>
              </a:rPr>
              <a:t>USS CONSTITUTION</a:t>
            </a:r>
            <a:r>
              <a:rPr lang="en-US" sz="3200" b="1" dirty="0">
                <a:solidFill>
                  <a:srgbClr val="000000"/>
                </a:solidFill>
                <a:latin typeface="Times New Roman"/>
                <a:ea typeface="Tahoma"/>
                <a:cs typeface="Tahoma"/>
              </a:rPr>
              <a:t> </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(cont.)</a:t>
            </a:r>
            <a:endParaRPr lang="en-US" sz="2000" b="0" i="0" dirty="0">
              <a:solidFill>
                <a:srgbClr val="000000"/>
              </a:solidFill>
              <a:latin typeface="Times New Roman"/>
              <a:ea typeface="Tahoma"/>
              <a:cs typeface="Tahoma"/>
            </a:endParaRPr>
          </a:p>
        </p:txBody>
      </p:sp>
      <p:sp>
        <p:nvSpPr>
          <p:cNvPr id="3" name="Content Placeholder 2"/>
          <p:cNvSpPr>
            <a:spLocks noGrp="1"/>
          </p:cNvSpPr>
          <p:nvPr>
            <p:ph idx="1"/>
          </p:nvPr>
        </p:nvSpPr>
        <p:spPr>
          <a:xfrm>
            <a:off x="1066800" y="1387729"/>
            <a:ext cx="10058400" cy="5274329"/>
          </a:xfrm>
        </p:spPr>
        <p:txBody>
          <a:bodyPr vert="horz" lIns="91440" tIns="45720" rIns="91440" bIns="45720" rtlCol="0" anchor="t">
            <a:normAutofit/>
          </a:bodyPr>
          <a:lstStyle/>
          <a:p>
            <a:pPr marL="0" indent="0">
              <a:buNone/>
            </a:pPr>
            <a:r>
              <a:rPr lang="en-US" sz="2000" b="0" i="0" dirty="0">
                <a:solidFill>
                  <a:srgbClr val="000000"/>
                </a:solidFill>
                <a:latin typeface="Times New Roman"/>
                <a:cs typeface="Times New Roman"/>
              </a:rPr>
              <a:t>Requirements:</a:t>
            </a:r>
          </a:p>
          <a:p>
            <a:r>
              <a:rPr lang="en-US" sz="2000" b="0" i="0" dirty="0">
                <a:solidFill>
                  <a:srgbClr val="000000"/>
                </a:solidFill>
                <a:latin typeface="Times New Roman"/>
                <a:ea typeface="+mn-lt"/>
                <a:cs typeface="+mn-lt"/>
              </a:rPr>
              <a:t>Sailors </a:t>
            </a:r>
            <a:r>
              <a:rPr lang="en-US" sz="2000" dirty="0">
                <a:solidFill>
                  <a:srgbClr val="000000"/>
                </a:solidFill>
                <a:latin typeface="Times New Roman"/>
                <a:ea typeface="+mn-lt"/>
                <a:cs typeface="+mn-lt"/>
              </a:rPr>
              <a:t>who wish </a:t>
            </a:r>
            <a:r>
              <a:rPr lang="en-US" sz="2000" b="0" i="0" dirty="0">
                <a:solidFill>
                  <a:srgbClr val="000000"/>
                </a:solidFill>
                <a:latin typeface="Times New Roman"/>
                <a:ea typeface="+mn-lt"/>
                <a:cs typeface="+mn-lt"/>
              </a:rPr>
              <a:t>to volunteer for duty </a:t>
            </a:r>
            <a:r>
              <a:rPr lang="en-US" sz="2000" dirty="0">
                <a:solidFill>
                  <a:srgbClr val="000000"/>
                </a:solidFill>
                <a:latin typeface="Times New Roman"/>
                <a:ea typeface="+mn-lt"/>
                <a:cs typeface="+mn-lt"/>
              </a:rPr>
              <a:t>aboard </a:t>
            </a:r>
            <a:r>
              <a:rPr lang="en-US" sz="2000" b="0" i="0" dirty="0">
                <a:solidFill>
                  <a:srgbClr val="000000"/>
                </a:solidFill>
                <a:latin typeface="Times New Roman"/>
                <a:ea typeface="+mn-lt"/>
                <a:cs typeface="+mn-lt"/>
              </a:rPr>
              <a:t>USS </a:t>
            </a:r>
            <a:r>
              <a:rPr lang="en-US" sz="2000" dirty="0">
                <a:solidFill>
                  <a:srgbClr val="000000"/>
                </a:solidFill>
                <a:latin typeface="Times New Roman"/>
                <a:ea typeface="+mn-lt"/>
                <a:cs typeface="+mn-lt"/>
              </a:rPr>
              <a:t>Constitution </a:t>
            </a:r>
            <a:r>
              <a:rPr lang="en-US" sz="2000" b="0" i="0" dirty="0">
                <a:solidFill>
                  <a:srgbClr val="000000"/>
                </a:solidFill>
                <a:latin typeface="Times New Roman"/>
                <a:ea typeface="+mn-lt"/>
                <a:cs typeface="+mn-lt"/>
              </a:rPr>
              <a:t>must </a:t>
            </a:r>
            <a:r>
              <a:rPr lang="en-US" sz="2000" dirty="0">
                <a:solidFill>
                  <a:srgbClr val="000000"/>
                </a:solidFill>
                <a:latin typeface="Times New Roman"/>
                <a:ea typeface="+mn-lt"/>
                <a:cs typeface="+mn-lt"/>
              </a:rPr>
              <a:t>demonstrate maturity and tact when interacting </a:t>
            </a:r>
            <a:r>
              <a:rPr lang="en-US" sz="2000" b="0" i="0" dirty="0">
                <a:solidFill>
                  <a:srgbClr val="000000"/>
                </a:solidFill>
                <a:latin typeface="Times New Roman"/>
                <a:ea typeface="+mn-lt"/>
                <a:cs typeface="+mn-lt"/>
              </a:rPr>
              <a:t>with the public and </a:t>
            </a:r>
            <a:r>
              <a:rPr lang="en-US" sz="2000" dirty="0">
                <a:solidFill>
                  <a:srgbClr val="000000"/>
                </a:solidFill>
                <a:latin typeface="Times New Roman"/>
                <a:ea typeface="+mn-lt"/>
                <a:cs typeface="+mn-lt"/>
              </a:rPr>
              <a:t>present </a:t>
            </a:r>
            <a:r>
              <a:rPr lang="en-US" sz="2000" b="0" i="0" dirty="0">
                <a:solidFill>
                  <a:srgbClr val="000000"/>
                </a:solidFill>
                <a:latin typeface="Times New Roman"/>
                <a:ea typeface="+mn-lt"/>
                <a:cs typeface="+mn-lt"/>
              </a:rPr>
              <a:t>themselves </a:t>
            </a:r>
            <a:r>
              <a:rPr lang="en-US" sz="2000" dirty="0">
                <a:solidFill>
                  <a:srgbClr val="000000"/>
                </a:solidFill>
                <a:latin typeface="Times New Roman"/>
                <a:ea typeface="+mn-lt"/>
                <a:cs typeface="+mn-lt"/>
              </a:rPr>
              <a:t>as </a:t>
            </a:r>
            <a:r>
              <a:rPr lang="en-US" sz="2000" b="0" i="0" dirty="0">
                <a:solidFill>
                  <a:srgbClr val="000000"/>
                </a:solidFill>
                <a:latin typeface="Times New Roman"/>
                <a:ea typeface="+mn-lt"/>
                <a:cs typeface="+mn-lt"/>
              </a:rPr>
              <a:t>model representatives of the U.S. Navy</a:t>
            </a:r>
            <a:r>
              <a:rPr lang="en-US" sz="2000" dirty="0">
                <a:solidFill>
                  <a:srgbClr val="000000"/>
                </a:solidFill>
                <a:latin typeface="Times New Roman"/>
                <a:ea typeface="+mn-lt"/>
                <a:cs typeface="+mn-lt"/>
              </a:rPr>
              <a:t>, maintaining</a:t>
            </a:r>
            <a:r>
              <a:rPr lang="en-US" sz="2000" b="0" i="0" dirty="0">
                <a:solidFill>
                  <a:srgbClr val="000000"/>
                </a:solidFill>
                <a:latin typeface="Times New Roman"/>
                <a:ea typeface="+mn-lt"/>
                <a:cs typeface="+mn-lt"/>
              </a:rPr>
              <a:t> impeccable appearance and military bearing</a:t>
            </a:r>
            <a:r>
              <a:rPr lang="en-US" sz="2000" dirty="0">
                <a:solidFill>
                  <a:srgbClr val="000000"/>
                </a:solidFill>
                <a:latin typeface="Times New Roman"/>
                <a:ea typeface="+mn-lt"/>
                <a:cs typeface="+mn-lt"/>
              </a:rPr>
              <a:t>.</a:t>
            </a:r>
          </a:p>
          <a:p>
            <a:pPr lvl="1"/>
            <a:r>
              <a:rPr lang="en-US" sz="2000" b="0" i="0" dirty="0">
                <a:solidFill>
                  <a:srgbClr val="000000"/>
                </a:solidFill>
                <a:latin typeface="Times New Roman"/>
                <a:cs typeface="Times New Roman"/>
              </a:rPr>
              <a:t>ASVAB: WK=50, VE=50</a:t>
            </a:r>
          </a:p>
          <a:p>
            <a:pPr lvl="1"/>
            <a:r>
              <a:rPr lang="en-US" sz="2000" b="0" i="0" dirty="0">
                <a:solidFill>
                  <a:srgbClr val="000000"/>
                </a:solidFill>
                <a:latin typeface="Times New Roman"/>
                <a:cs typeface="Times New Roman"/>
              </a:rPr>
              <a:t>No NJP in past 36 months</a:t>
            </a:r>
          </a:p>
          <a:p>
            <a:pPr lvl="1"/>
            <a:r>
              <a:rPr lang="en-US" sz="2000" b="0" i="0" dirty="0">
                <a:solidFill>
                  <a:srgbClr val="000000"/>
                </a:solidFill>
                <a:latin typeface="Times New Roman"/>
                <a:cs typeface="Times New Roman"/>
              </a:rPr>
              <a:t>No DUI in past 5 years</a:t>
            </a:r>
          </a:p>
          <a:p>
            <a:pPr lvl="1"/>
            <a:r>
              <a:rPr lang="en-US" sz="2000" b="0" i="0" dirty="0">
                <a:solidFill>
                  <a:srgbClr val="000000"/>
                </a:solidFill>
                <a:latin typeface="Times New Roman"/>
                <a:cs typeface="Times New Roman"/>
              </a:rPr>
              <a:t>No financial instability in last 36 months</a:t>
            </a:r>
          </a:p>
          <a:p>
            <a:pPr lvl="1"/>
            <a:r>
              <a:rPr lang="en-US" sz="2000" b="0" i="0" dirty="0">
                <a:solidFill>
                  <a:srgbClr val="000000"/>
                </a:solidFill>
                <a:latin typeface="Times New Roman"/>
                <a:cs typeface="Times New Roman"/>
              </a:rPr>
              <a:t>No eval traits below 3.0 in past 36 months</a:t>
            </a:r>
          </a:p>
          <a:p>
            <a:pPr lvl="1">
              <a:spcAft>
                <a:spcPts val="1200"/>
              </a:spcAft>
            </a:pPr>
            <a:r>
              <a:rPr lang="en-US" sz="2000" b="0" i="0" dirty="0">
                <a:solidFill>
                  <a:srgbClr val="000000"/>
                </a:solidFill>
                <a:latin typeface="Times New Roman"/>
                <a:cs typeface="Times New Roman"/>
              </a:rPr>
              <a:t>Must pass most recent PFA and have smart military appearance</a:t>
            </a:r>
          </a:p>
          <a:p>
            <a:r>
              <a:rPr lang="en-US" sz="2000" b="0" i="0" dirty="0">
                <a:solidFill>
                  <a:srgbClr val="000000"/>
                </a:solidFill>
                <a:latin typeface="Times New Roman"/>
                <a:cs typeface="Times New Roman"/>
              </a:rPr>
              <a:t>Homeported in Boston, MA</a:t>
            </a:r>
          </a:p>
        </p:txBody>
      </p:sp>
    </p:spTree>
    <p:extLst>
      <p:ext uri="{BB962C8B-B14F-4D97-AF65-F5344CB8AC3E}">
        <p14:creationId xmlns:p14="http://schemas.microsoft.com/office/powerpoint/2010/main" val="402446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 y="1139"/>
            <a:ext cx="12187736" cy="1402867"/>
          </a:xfrm>
        </p:spPr>
        <p:txBody>
          <a:bodyPr>
            <a:noAutofit/>
          </a:bodyPr>
          <a:lstStyle/>
          <a:p>
            <a:pPr algn="ctr"/>
            <a:r>
              <a:rPr lang="en-US" sz="3200" b="1" i="0" dirty="0">
                <a:solidFill>
                  <a:srgbClr val="000000"/>
                </a:solidFill>
                <a:latin typeface="Times New Roman"/>
                <a:ea typeface="Tahoma"/>
                <a:cs typeface="Tahoma"/>
              </a:rPr>
              <a:t>Sea Special Programs </a:t>
            </a:r>
            <a:br>
              <a:rPr lang="en-US" sz="2800" dirty="0">
                <a:latin typeface="Tahoma"/>
                <a:ea typeface="Tahoma"/>
                <a:cs typeface="Tahoma"/>
              </a:rPr>
            </a:br>
            <a:r>
              <a:rPr lang="en-US" sz="2000" b="0" i="0" dirty="0">
                <a:solidFill>
                  <a:srgbClr val="000000"/>
                </a:solidFill>
                <a:latin typeface="Times New Roman"/>
                <a:ea typeface="Tahoma"/>
                <a:cs typeface="Tahoma"/>
              </a:rPr>
              <a:t>(PERS-409)</a:t>
            </a:r>
          </a:p>
        </p:txBody>
      </p:sp>
      <p:sp>
        <p:nvSpPr>
          <p:cNvPr id="3" name="Content Placeholder 2"/>
          <p:cNvSpPr>
            <a:spLocks noGrp="1"/>
          </p:cNvSpPr>
          <p:nvPr>
            <p:ph idx="1"/>
          </p:nvPr>
        </p:nvSpPr>
        <p:spPr>
          <a:xfrm>
            <a:off x="1066800" y="1503397"/>
            <a:ext cx="10058400" cy="4409371"/>
          </a:xfrm>
        </p:spPr>
        <p:txBody>
          <a:bodyPr vert="horz" lIns="91440" tIns="45720" rIns="91440" bIns="45720" rtlCol="0" anchor="t">
            <a:normAutofit/>
          </a:bodyPr>
          <a:lstStyle/>
          <a:p>
            <a:r>
              <a:rPr lang="en-US" sz="2000" b="0" i="0" dirty="0">
                <a:solidFill>
                  <a:srgbClr val="000000"/>
                </a:solidFill>
                <a:latin typeface="Times New Roman"/>
                <a:cs typeface="Times New Roman"/>
              </a:rPr>
              <a:t>Sea Special programs is responsible for the Navy’s: </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New Construction units</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Landing Craft, Air Cushion (LCAC)</a:t>
            </a:r>
            <a:endParaRPr lang="en-US" sz="2000">
              <a:solidFill>
                <a:schemeClr val="accent3"/>
              </a:solidFill>
              <a:latin typeface="Times New Roman"/>
              <a:ea typeface="Tahoma"/>
              <a:cs typeface="Times New Roman"/>
            </a:endParaRPr>
          </a:p>
          <a:p>
            <a:endParaRPr lang="en-US" sz="2000" b="0" i="0" dirty="0">
              <a:solidFill>
                <a:srgbClr val="000000"/>
              </a:solidFill>
              <a:latin typeface="Times New Roman"/>
              <a:ea typeface="Calibri"/>
              <a:cs typeface="Calibri"/>
            </a:endParaRPr>
          </a:p>
          <a:p>
            <a:r>
              <a:rPr lang="en-US" sz="2000" b="0" i="0" dirty="0">
                <a:solidFill>
                  <a:srgbClr val="000000"/>
                </a:solidFill>
                <a:latin typeface="Times New Roman"/>
                <a:cs typeface="Times New Roman"/>
              </a:rPr>
              <a:t>The following programs will be highlighted:</a:t>
            </a:r>
            <a:endParaRPr lang="en-US" sz="2000" b="0" i="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New Construction</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Landing Craft, Air Cushion (LCAC)</a:t>
            </a:r>
          </a:p>
          <a:p>
            <a:pPr marL="0" indent="0">
              <a:buNone/>
            </a:pPr>
            <a:endParaRPr lang="en-US" dirty="0"/>
          </a:p>
        </p:txBody>
      </p:sp>
    </p:spTree>
    <p:extLst>
      <p:ext uri="{BB962C8B-B14F-4D97-AF65-F5344CB8AC3E}">
        <p14:creationId xmlns:p14="http://schemas.microsoft.com/office/powerpoint/2010/main" val="1490326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 y="-2208"/>
            <a:ext cx="12190660" cy="1222568"/>
          </a:xfrm>
        </p:spPr>
        <p:txBody>
          <a:bodyPr>
            <a:noAutofit/>
          </a:bodyPr>
          <a:lstStyle/>
          <a:p>
            <a:pPr algn="ctr"/>
            <a:r>
              <a:rPr lang="en-US" sz="3200" b="1" i="0" dirty="0">
                <a:solidFill>
                  <a:srgbClr val="000000"/>
                </a:solidFill>
                <a:latin typeface="Times New Roman"/>
                <a:ea typeface="Tahoma"/>
                <a:cs typeface="Tahoma"/>
              </a:rPr>
              <a:t>New Construction</a:t>
            </a:r>
            <a:br>
              <a:rPr lang="en-US" sz="3200" b="1" dirty="0">
                <a:solidFill>
                  <a:srgbClr val="000000"/>
                </a:solidFill>
                <a:latin typeface="Times New Roman"/>
                <a:ea typeface="Tahoma"/>
                <a:cs typeface="Tahoma"/>
              </a:rPr>
            </a:br>
            <a:r>
              <a:rPr lang="en-US" sz="2000" dirty="0">
                <a:solidFill>
                  <a:srgbClr val="000000"/>
                </a:solidFill>
                <a:latin typeface="Times New Roman"/>
                <a:ea typeface="Tahoma"/>
                <a:cs typeface="Tahoma"/>
              </a:rPr>
              <a:t>MILPERSMAN 1306-802</a:t>
            </a:r>
            <a:endParaRPr lang="en-US" sz="2000" b="1" i="0" dirty="0">
              <a:solidFill>
                <a:srgbClr val="000000"/>
              </a:solidFill>
              <a:latin typeface="Times New Roman"/>
              <a:ea typeface="Tahoma"/>
              <a:cs typeface="Tahoma"/>
            </a:endParaRPr>
          </a:p>
        </p:txBody>
      </p:sp>
      <p:sp>
        <p:nvSpPr>
          <p:cNvPr id="3" name="Content Placeholder 2"/>
          <p:cNvSpPr>
            <a:spLocks noGrp="1"/>
          </p:cNvSpPr>
          <p:nvPr>
            <p:ph idx="1"/>
          </p:nvPr>
        </p:nvSpPr>
        <p:spPr>
          <a:xfrm>
            <a:off x="1066800" y="1325563"/>
            <a:ext cx="10058400" cy="5219616"/>
          </a:xfrm>
        </p:spPr>
        <p:txBody>
          <a:bodyPr vert="horz" lIns="91440" tIns="45720" rIns="91440" bIns="45720" rtlCol="0" anchor="t">
            <a:noAutofit/>
          </a:bodyPr>
          <a:lstStyle/>
          <a:p>
            <a:pPr lvl="0">
              <a:lnSpc>
                <a:spcPct val="100000"/>
              </a:lnSpc>
              <a:spcBef>
                <a:spcPts val="0"/>
              </a:spcBef>
            </a:pPr>
            <a:r>
              <a:rPr lang="en-US" sz="2000" b="0" i="0" dirty="0">
                <a:solidFill>
                  <a:srgbClr val="000000"/>
                </a:solidFill>
                <a:latin typeface="Times New Roman"/>
                <a:cs typeface="Times New Roman"/>
              </a:rPr>
              <a:t>Sailors </a:t>
            </a:r>
            <a:r>
              <a:rPr lang="en-US" sz="2000" dirty="0">
                <a:solidFill>
                  <a:srgbClr val="000000"/>
                </a:solidFill>
                <a:latin typeface="Times New Roman"/>
                <a:cs typeface="Times New Roman"/>
              </a:rPr>
              <a:t>can</a:t>
            </a:r>
            <a:r>
              <a:rPr lang="en-US" sz="2000" b="0" i="0" dirty="0">
                <a:solidFill>
                  <a:srgbClr val="000000"/>
                </a:solidFill>
                <a:latin typeface="Times New Roman"/>
                <a:cs typeface="Times New Roman"/>
              </a:rPr>
              <a:t> experience becoming a “plank owner.”</a:t>
            </a:r>
            <a:endParaRPr lang="en-US" sz="2000" dirty="0">
              <a:latin typeface="Times New Roman"/>
              <a:cs typeface="Times New Roman"/>
            </a:endParaRPr>
          </a:p>
          <a:p>
            <a:pPr>
              <a:lnSpc>
                <a:spcPct val="100000"/>
              </a:lnSpc>
              <a:spcBef>
                <a:spcPts val="0"/>
              </a:spcBef>
            </a:pPr>
            <a:endParaRPr lang="en-US" sz="2000" dirty="0">
              <a:latin typeface="Times New Roman"/>
              <a:cs typeface="Times New Roman"/>
            </a:endParaRPr>
          </a:p>
          <a:p>
            <a:pPr>
              <a:lnSpc>
                <a:spcPct val="100000"/>
              </a:lnSpc>
              <a:spcBef>
                <a:spcPts val="0"/>
              </a:spcBef>
            </a:pPr>
            <a:r>
              <a:rPr lang="en-US" sz="2000" b="0" i="0" dirty="0">
                <a:solidFill>
                  <a:srgbClr val="000000"/>
                </a:solidFill>
                <a:latin typeface="Times New Roman"/>
                <a:cs typeface="Times New Roman"/>
              </a:rPr>
              <a:t>Pre-commissioning (PRECOM) of a new construction is a fast paced, demanding period that requires the highest level of performance from everyone assigned to include:</a:t>
            </a:r>
            <a:endParaRPr lang="en-US" sz="2000">
              <a:latin typeface="Times New Roman"/>
              <a:ea typeface="Tahoma"/>
              <a:cs typeface="Times New Roman"/>
            </a:endParaRPr>
          </a:p>
          <a:p>
            <a:pPr lvl="1">
              <a:lnSpc>
                <a:spcPct val="100000"/>
              </a:lnSpc>
              <a:spcBef>
                <a:spcPts val="0"/>
              </a:spcBef>
            </a:pPr>
            <a:r>
              <a:rPr lang="en-US" sz="2000" b="0" i="0" dirty="0">
                <a:solidFill>
                  <a:srgbClr val="000000"/>
                </a:solidFill>
                <a:latin typeface="Times New Roman"/>
                <a:cs typeface="Times New Roman"/>
              </a:rPr>
              <a:t>Intensive efforts to establish the administrative and training readiness of the unit for future operations</a:t>
            </a:r>
            <a:endParaRPr lang="en-US" sz="2000">
              <a:latin typeface="Times New Roman"/>
              <a:ea typeface="Tahoma"/>
              <a:cs typeface="Times New Roman"/>
            </a:endParaRPr>
          </a:p>
          <a:p>
            <a:pPr lvl="1">
              <a:lnSpc>
                <a:spcPct val="100000"/>
              </a:lnSpc>
              <a:spcBef>
                <a:spcPts val="0"/>
              </a:spcBef>
            </a:pPr>
            <a:r>
              <a:rPr lang="en-US" sz="2000" b="0" i="0" dirty="0">
                <a:solidFill>
                  <a:srgbClr val="000000"/>
                </a:solidFill>
                <a:latin typeface="Times New Roman"/>
                <a:ea typeface="Tahoma"/>
                <a:cs typeface="Tahoma"/>
              </a:rPr>
              <a:t>This stage i</a:t>
            </a:r>
            <a:r>
              <a:rPr lang="en-US" sz="2000" b="0" i="0" dirty="0">
                <a:solidFill>
                  <a:srgbClr val="000000"/>
                </a:solidFill>
                <a:latin typeface="Times New Roman"/>
                <a:cs typeface="Times New Roman"/>
              </a:rPr>
              <a:t>s not equipped to handle excessive personnel-related administrative burdens</a:t>
            </a:r>
          </a:p>
          <a:p>
            <a:pPr lvl="1">
              <a:lnSpc>
                <a:spcPct val="100000"/>
              </a:lnSpc>
              <a:spcBef>
                <a:spcPts val="0"/>
              </a:spcBef>
            </a:pPr>
            <a:endParaRPr lang="en-US" sz="2000" dirty="0">
              <a:latin typeface="Times New Roman"/>
              <a:cs typeface="Times New Roman"/>
            </a:endParaRPr>
          </a:p>
          <a:p>
            <a:pPr>
              <a:lnSpc>
                <a:spcPct val="100000"/>
              </a:lnSpc>
              <a:spcBef>
                <a:spcPts val="0"/>
              </a:spcBef>
            </a:pPr>
            <a:r>
              <a:rPr lang="en-US" sz="2000" b="0" i="0" dirty="0">
                <a:solidFill>
                  <a:srgbClr val="000000"/>
                </a:solidFill>
                <a:latin typeface="Times New Roman"/>
                <a:cs typeface="Times New Roman"/>
              </a:rPr>
              <a:t>Responsible office is PERS-409/ PRECOM Detailer</a:t>
            </a:r>
          </a:p>
          <a:p>
            <a:endParaRPr lang="en-US" sz="2200" dirty="0">
              <a:ea typeface="Tahoma"/>
              <a:cs typeface="Tahoma"/>
            </a:endParaRPr>
          </a:p>
          <a:p>
            <a:pPr lvl="0"/>
            <a:endParaRPr lang="en-US" sz="2200" dirty="0"/>
          </a:p>
        </p:txBody>
      </p:sp>
    </p:spTree>
    <p:extLst>
      <p:ext uri="{BB962C8B-B14F-4D97-AF65-F5344CB8AC3E}">
        <p14:creationId xmlns:p14="http://schemas.microsoft.com/office/powerpoint/2010/main" val="154121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 y="1139"/>
            <a:ext cx="12190660" cy="1347650"/>
          </a:xfrm>
        </p:spPr>
        <p:txBody>
          <a:bodyPr>
            <a:noAutofit/>
          </a:bodyPr>
          <a:lstStyle/>
          <a:p>
            <a:pPr algn="ctr"/>
            <a:r>
              <a:rPr lang="en-US" sz="3200" b="1" i="0" dirty="0">
                <a:solidFill>
                  <a:srgbClr val="000000"/>
                </a:solidFill>
                <a:latin typeface="Times New Roman"/>
                <a:ea typeface="Tahoma"/>
                <a:cs typeface="Tahoma"/>
              </a:rPr>
              <a:t>New Construction </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(cont.)</a:t>
            </a:r>
            <a:endParaRPr lang="en-US" sz="2000" dirty="0">
              <a:latin typeface="Calibri"/>
              <a:ea typeface="Tahoma"/>
              <a:cs typeface="Tahoma"/>
            </a:endParaRPr>
          </a:p>
        </p:txBody>
      </p:sp>
      <p:sp>
        <p:nvSpPr>
          <p:cNvPr id="3" name="Content Placeholder 2"/>
          <p:cNvSpPr>
            <a:spLocks noGrp="1"/>
          </p:cNvSpPr>
          <p:nvPr>
            <p:ph idx="1"/>
          </p:nvPr>
        </p:nvSpPr>
        <p:spPr>
          <a:xfrm>
            <a:off x="1066800" y="1348788"/>
            <a:ext cx="10058400" cy="4905309"/>
          </a:xfrm>
        </p:spPr>
        <p:txBody>
          <a:bodyPr vert="horz" lIns="91440" tIns="45720" rIns="91440" bIns="45720" rtlCol="0" anchor="t">
            <a:normAutofit/>
          </a:bodyPr>
          <a:lstStyle/>
          <a:p>
            <a:r>
              <a:rPr lang="en-US" sz="2000" b="0" i="0" dirty="0">
                <a:solidFill>
                  <a:srgbClr val="000000"/>
                </a:solidFill>
                <a:latin typeface="Times New Roman"/>
                <a:cs typeface="Times New Roman"/>
              </a:rPr>
              <a:t>Candidates must be screened using NAVPERS 1300/18, New Construction Screening and meet the following minimum standards:</a:t>
            </a:r>
          </a:p>
          <a:p>
            <a:pPr lvl="1">
              <a:spcBef>
                <a:spcPts val="1000"/>
              </a:spcBef>
            </a:pPr>
            <a:r>
              <a:rPr lang="en-US" sz="2000" b="0" i="0" dirty="0">
                <a:solidFill>
                  <a:srgbClr val="000000"/>
                </a:solidFill>
                <a:latin typeface="Times New Roman"/>
                <a:cs typeface="Times New Roman"/>
              </a:rPr>
              <a:t>No civil convictions, courts-martial, non-judicial punishments, or significant involvement with civil authorities in the past 12 months</a:t>
            </a:r>
          </a:p>
          <a:p>
            <a:pPr lvl="1">
              <a:spcBef>
                <a:spcPts val="1000"/>
              </a:spcBef>
            </a:pPr>
            <a:r>
              <a:rPr lang="en-US" sz="2000" b="0" i="0" dirty="0">
                <a:solidFill>
                  <a:srgbClr val="000000"/>
                </a:solidFill>
                <a:latin typeface="Times New Roman"/>
                <a:cs typeface="Times New Roman"/>
              </a:rPr>
              <a:t>Not currently on legal hold or pending ADSEP  </a:t>
            </a:r>
          </a:p>
          <a:p>
            <a:pPr lvl="1">
              <a:spcBef>
                <a:spcPts val="1000"/>
              </a:spcBef>
            </a:pPr>
            <a:r>
              <a:rPr lang="en-US" sz="2000" b="0" i="0" dirty="0">
                <a:solidFill>
                  <a:srgbClr val="000000"/>
                </a:solidFill>
                <a:latin typeface="Times New Roman"/>
                <a:cs typeface="Times New Roman"/>
              </a:rPr>
              <a:t>Currently within BCA standards, and passed most recent PFA</a:t>
            </a:r>
          </a:p>
          <a:p>
            <a:pPr lvl="1">
              <a:spcBef>
                <a:spcPts val="1000"/>
              </a:spcBef>
            </a:pPr>
            <a:r>
              <a:rPr lang="en-US" sz="2000" b="0" i="0" dirty="0">
                <a:solidFill>
                  <a:srgbClr val="000000"/>
                </a:solidFill>
                <a:latin typeface="Times New Roman"/>
                <a:cs typeface="Times New Roman"/>
              </a:rPr>
              <a:t>No evidence of drug abuse or alcohol-related incidents in the past 12 months</a:t>
            </a:r>
          </a:p>
          <a:p>
            <a:pPr lvl="1">
              <a:spcBef>
                <a:spcPts val="1000"/>
              </a:spcBef>
            </a:pPr>
            <a:r>
              <a:rPr lang="en-US" sz="2000" b="0" i="0" dirty="0">
                <a:solidFill>
                  <a:srgbClr val="000000"/>
                </a:solidFill>
                <a:latin typeface="Times New Roman"/>
                <a:cs typeface="Times New Roman"/>
              </a:rPr>
              <a:t>No performance marks lower than 3.0 and recommended for retention in the past 24 months</a:t>
            </a:r>
          </a:p>
          <a:p>
            <a:pPr lvl="1">
              <a:spcBef>
                <a:spcPts val="1000"/>
              </a:spcBef>
            </a:pPr>
            <a:r>
              <a:rPr lang="en-US" sz="2000" b="0" i="0" dirty="0">
                <a:solidFill>
                  <a:srgbClr val="000000"/>
                </a:solidFill>
                <a:latin typeface="Times New Roman"/>
                <a:cs typeface="Times New Roman"/>
              </a:rPr>
              <a:t>No history of serious physical or mental health problems</a:t>
            </a:r>
          </a:p>
          <a:p>
            <a:pPr lvl="1">
              <a:lnSpc>
                <a:spcPct val="100000"/>
              </a:lnSpc>
              <a:spcBef>
                <a:spcPts val="1000"/>
              </a:spcBef>
            </a:pPr>
            <a:r>
              <a:rPr lang="en-US" sz="2000" b="0" i="0" dirty="0">
                <a:solidFill>
                  <a:srgbClr val="000000"/>
                </a:solidFill>
                <a:latin typeface="Times New Roman"/>
                <a:cs typeface="Times New Roman"/>
              </a:rPr>
              <a:t>Be able to complete OBLISERV:</a:t>
            </a:r>
          </a:p>
          <a:p>
            <a:pPr lvl="2">
              <a:lnSpc>
                <a:spcPct val="100000"/>
              </a:lnSpc>
              <a:spcBef>
                <a:spcPts val="0"/>
              </a:spcBef>
            </a:pPr>
            <a:r>
              <a:rPr lang="en-US" sz="2000" b="0" i="0" dirty="0">
                <a:solidFill>
                  <a:srgbClr val="000000"/>
                </a:solidFill>
                <a:latin typeface="Times New Roman"/>
                <a:cs typeface="Times New Roman"/>
              </a:rPr>
              <a:t>Minimum 24 months required after ship’s in-service or DOD area tour for those assigned overseas</a:t>
            </a:r>
          </a:p>
          <a:p>
            <a:pPr marL="457200" lvl="1" indent="0">
              <a:buNone/>
            </a:pPr>
            <a:endParaRPr lang="en-US" sz="2000" dirty="0"/>
          </a:p>
          <a:p>
            <a:endParaRPr lang="en-US" sz="2000" dirty="0"/>
          </a:p>
        </p:txBody>
      </p:sp>
    </p:spTree>
    <p:extLst>
      <p:ext uri="{BB962C8B-B14F-4D97-AF65-F5344CB8AC3E}">
        <p14:creationId xmlns:p14="http://schemas.microsoft.com/office/powerpoint/2010/main" val="341773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224050"/>
            <a:ext cx="3596311" cy="4969246"/>
          </a:xfrm>
          <a:prstGeom prst="rect">
            <a:avLst/>
          </a:prstGeom>
        </p:spPr>
      </p:pic>
      <p:sp>
        <p:nvSpPr>
          <p:cNvPr id="2" name="Title 1"/>
          <p:cNvSpPr>
            <a:spLocks noGrp="1"/>
          </p:cNvSpPr>
          <p:nvPr>
            <p:ph type="title"/>
          </p:nvPr>
        </p:nvSpPr>
        <p:spPr>
          <a:xfrm>
            <a:off x="-5236" y="819"/>
            <a:ext cx="12193793" cy="1135671"/>
          </a:xfrm>
        </p:spPr>
        <p:txBody>
          <a:bodyPr>
            <a:normAutofit/>
          </a:bodyPr>
          <a:lstStyle/>
          <a:p>
            <a:pPr algn="ctr"/>
            <a:r>
              <a:rPr lang="en-US" sz="3200" b="1" i="0" dirty="0">
                <a:solidFill>
                  <a:srgbClr val="000000"/>
                </a:solidFill>
                <a:latin typeface="Times New Roman"/>
                <a:cs typeface="Times New Roman"/>
              </a:rPr>
              <a:t>New Construction Screening Form</a:t>
            </a:r>
            <a:br>
              <a:rPr lang="en-US" sz="3200" b="1" dirty="0">
                <a:solidFill>
                  <a:srgbClr val="000000"/>
                </a:solidFill>
                <a:latin typeface="Times New Roman"/>
                <a:cs typeface="Times New Roman"/>
              </a:rPr>
            </a:br>
            <a:r>
              <a:rPr lang="en-US" sz="2000" dirty="0">
                <a:solidFill>
                  <a:srgbClr val="000000"/>
                </a:solidFill>
                <a:latin typeface="Times New Roman"/>
                <a:cs typeface="Times New Roman"/>
              </a:rPr>
              <a:t>NAVPERS 1300/18</a:t>
            </a:r>
            <a:endParaRPr lang="en-US" sz="3200" b="1" i="0" dirty="0">
              <a:solidFill>
                <a:srgbClr val="000000"/>
              </a:solidFill>
              <a:latin typeface="Times New Roman"/>
              <a:cs typeface="Times New Roman"/>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089" y="1205304"/>
            <a:ext cx="3607453" cy="4976949"/>
          </a:xfrm>
          <a:prstGeom prst="rect">
            <a:avLst/>
          </a:prstGeom>
        </p:spPr>
      </p:pic>
      <p:sp>
        <p:nvSpPr>
          <p:cNvPr id="8" name="Rectangle 7"/>
          <p:cNvSpPr/>
          <p:nvPr/>
        </p:nvSpPr>
        <p:spPr>
          <a:xfrm>
            <a:off x="5101128" y="4114800"/>
            <a:ext cx="3814272" cy="400110"/>
          </a:xfrm>
          <a:prstGeom prst="rect">
            <a:avLst/>
          </a:prstGeom>
          <a:solidFill>
            <a:schemeClr val="bg1">
              <a:lumMod val="95000"/>
            </a:schemeClr>
          </a:solidFill>
          <a:ln w="12700">
            <a:solidFill>
              <a:schemeClr val="tx1"/>
            </a:solidFill>
          </a:ln>
        </p:spPr>
        <p:txBody>
          <a:bodyPr wrap="square" lIns="91440" tIns="45720" rIns="91440" bIns="45720" anchor="t">
            <a:spAutoFit/>
          </a:bodyPr>
          <a:lstStyle/>
          <a:p>
            <a:pPr marL="342900" indent="-342900" defTabSz="457200">
              <a:buFont typeface="Arial" panose="020B0604020202020204" pitchFamily="34" charset="0"/>
              <a:buChar char="•"/>
              <a:defRPr/>
            </a:pPr>
            <a:r>
              <a:rPr lang="en-US" sz="2000" b="0" i="0" dirty="0">
                <a:solidFill>
                  <a:srgbClr val="000000"/>
                </a:solidFill>
                <a:latin typeface="Times New Roman"/>
                <a:cs typeface="Times New Roman"/>
              </a:rPr>
              <a:t>All sections must be completed</a:t>
            </a:r>
          </a:p>
        </p:txBody>
      </p:sp>
      <p:sp>
        <p:nvSpPr>
          <p:cNvPr id="3" name="Rectangle 2">
            <a:extLst>
              <a:ext uri="{FF2B5EF4-FFF2-40B4-BE49-F238E27FC236}">
                <a16:creationId xmlns:a16="http://schemas.microsoft.com/office/drawing/2014/main" id="{64944434-5502-5273-7F0C-5464E3FFC781}"/>
              </a:ext>
            </a:extLst>
          </p:cNvPr>
          <p:cNvSpPr>
            <a:spLocks noGrp="1" noRot="1" noMove="1" noResize="1" noEditPoints="1" noAdjustHandles="1" noChangeArrowheads="1" noChangeShapeType="1"/>
          </p:cNvSpPr>
          <p:nvPr/>
        </p:nvSpPr>
        <p:spPr>
          <a:xfrm rot="18288692">
            <a:off x="1572974" y="2967335"/>
            <a:ext cx="4893642" cy="92333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
        <p:nvSpPr>
          <p:cNvPr id="9" name="Rectangle 8">
            <a:extLst>
              <a:ext uri="{FF2B5EF4-FFF2-40B4-BE49-F238E27FC236}">
                <a16:creationId xmlns:a16="http://schemas.microsoft.com/office/drawing/2014/main" id="{EDD3E142-B65A-1166-DD1E-9C94E5D7D4ED}"/>
              </a:ext>
            </a:extLst>
          </p:cNvPr>
          <p:cNvSpPr>
            <a:spLocks noGrp="1" noRot="1" noMove="1" noResize="1" noEditPoints="1" noAdjustHandles="1" noChangeArrowheads="1" noChangeShapeType="1"/>
          </p:cNvSpPr>
          <p:nvPr/>
        </p:nvSpPr>
        <p:spPr>
          <a:xfrm rot="18755501">
            <a:off x="5821353" y="2383257"/>
            <a:ext cx="4602804" cy="92333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SAMPLE</a:t>
            </a:r>
          </a:p>
        </p:txBody>
      </p:sp>
    </p:spTree>
    <p:extLst>
      <p:ext uri="{BB962C8B-B14F-4D97-AF65-F5344CB8AC3E}">
        <p14:creationId xmlns:p14="http://schemas.microsoft.com/office/powerpoint/2010/main" val="712085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 y="-4555"/>
            <a:ext cx="12190660" cy="1568519"/>
          </a:xfrm>
        </p:spPr>
        <p:txBody>
          <a:bodyPr>
            <a:normAutofit/>
          </a:bodyPr>
          <a:lstStyle/>
          <a:p>
            <a:pPr algn="ctr"/>
            <a:r>
              <a:rPr lang="en-US" sz="3200" b="1" i="0" dirty="0">
                <a:solidFill>
                  <a:srgbClr val="000000"/>
                </a:solidFill>
                <a:latin typeface="Times New Roman"/>
                <a:cs typeface="Times New Roman"/>
              </a:rPr>
              <a:t>Landing Craft, Air Cushion </a:t>
            </a:r>
            <a:br>
              <a:rPr lang="en-US" sz="3200" b="1" dirty="0">
                <a:solidFill>
                  <a:srgbClr val="000000"/>
                </a:solidFill>
                <a:latin typeface="Times New Roman"/>
                <a:cs typeface="Times New Roman"/>
              </a:rPr>
            </a:br>
            <a:r>
              <a:rPr lang="en-US" sz="3200" b="1" i="0" dirty="0">
                <a:solidFill>
                  <a:srgbClr val="000000"/>
                </a:solidFill>
                <a:latin typeface="Times New Roman"/>
                <a:cs typeface="Times New Roman"/>
              </a:rPr>
              <a:t>(LCAC)</a:t>
            </a:r>
            <a:br>
              <a:rPr lang="en-US" sz="3200" b="1" dirty="0">
                <a:solidFill>
                  <a:srgbClr val="000000"/>
                </a:solidFill>
                <a:latin typeface="Times New Roman"/>
                <a:cs typeface="Times New Roman"/>
              </a:rPr>
            </a:br>
            <a:r>
              <a:rPr lang="en-US" sz="2000" dirty="0">
                <a:latin typeface="Times New Roman"/>
                <a:ea typeface="Tahoma"/>
                <a:cs typeface="Times New Roman"/>
              </a:rPr>
              <a:t>MILPERSMAN 1306-949</a:t>
            </a:r>
          </a:p>
        </p:txBody>
      </p:sp>
      <p:sp>
        <p:nvSpPr>
          <p:cNvPr id="3" name="Content Placeholder 2"/>
          <p:cNvSpPr>
            <a:spLocks noGrp="1"/>
          </p:cNvSpPr>
          <p:nvPr>
            <p:ph idx="1"/>
          </p:nvPr>
        </p:nvSpPr>
        <p:spPr>
          <a:xfrm>
            <a:off x="1066800" y="1562291"/>
            <a:ext cx="10058400" cy="4458259"/>
          </a:xfrm>
        </p:spPr>
        <p:txBody>
          <a:bodyPr vert="horz" lIns="91440" tIns="45720" rIns="91440" bIns="45720" rtlCol="0" anchor="t">
            <a:noAutofit/>
          </a:bodyPr>
          <a:lstStyle/>
          <a:p>
            <a:pPr>
              <a:lnSpc>
                <a:spcPct val="100000"/>
              </a:lnSpc>
              <a:spcBef>
                <a:spcPts val="1200"/>
              </a:spcBef>
              <a:spcAft>
                <a:spcPts val="1200"/>
              </a:spcAft>
            </a:pPr>
            <a:r>
              <a:rPr lang="en-US" sz="2000" b="0" i="0" dirty="0">
                <a:solidFill>
                  <a:srgbClr val="000000"/>
                </a:solidFill>
                <a:latin typeface="Times New Roman"/>
                <a:cs typeface="Times New Roman"/>
              </a:rPr>
              <a:t>$23-million-dollar Landing Craft manned entirely by enlisted crews with a CPO or above in charge</a:t>
            </a:r>
            <a:endParaRPr lang="en-US" sz="2000">
              <a:latin typeface="Times New Roman"/>
              <a:cs typeface="Times New Roman"/>
            </a:endParaRPr>
          </a:p>
          <a:p>
            <a:pPr>
              <a:lnSpc>
                <a:spcPct val="100000"/>
              </a:lnSpc>
              <a:spcBef>
                <a:spcPts val="1200"/>
              </a:spcBef>
              <a:spcAft>
                <a:spcPts val="1200"/>
              </a:spcAft>
            </a:pPr>
            <a:r>
              <a:rPr lang="en-US" sz="2000" b="0" i="0" dirty="0">
                <a:solidFill>
                  <a:srgbClr val="000000"/>
                </a:solidFill>
                <a:latin typeface="Times New Roman"/>
                <a:cs typeface="Times New Roman"/>
              </a:rPr>
              <a:t>Primarily used for transporting, ship-to-shore/across the beach personnel, weapons, equipment, and cargo for assault elements of the Marine Air-Ground Task Force</a:t>
            </a:r>
            <a:endParaRPr lang="en-US" sz="2000">
              <a:latin typeface="Times New Roman"/>
              <a:cs typeface="Times New Roman"/>
            </a:endParaRPr>
          </a:p>
          <a:p>
            <a:pPr>
              <a:lnSpc>
                <a:spcPct val="100000"/>
              </a:lnSpc>
              <a:spcBef>
                <a:spcPts val="1200"/>
              </a:spcBef>
              <a:spcAft>
                <a:spcPts val="1200"/>
              </a:spcAft>
            </a:pPr>
            <a:r>
              <a:rPr lang="en-US" sz="2000" b="0" i="0" dirty="0">
                <a:solidFill>
                  <a:srgbClr val="000000"/>
                </a:solidFill>
                <a:latin typeface="Times New Roman"/>
                <a:cs typeface="Times New Roman"/>
              </a:rPr>
              <a:t>Responsible Office is PERS-409/ LCAC Detailer</a:t>
            </a:r>
            <a:endParaRPr lang="en-US" sz="2400" dirty="0">
              <a:latin typeface="Times New Roman"/>
              <a:ea typeface="Tahoma"/>
              <a:cs typeface="Times New Roman"/>
            </a:endParaRPr>
          </a:p>
          <a:p>
            <a:endParaRPr lang="en-US" sz="2400" dirty="0"/>
          </a:p>
          <a:p>
            <a:endParaRPr lang="en-US" sz="2400" dirty="0"/>
          </a:p>
          <a:p>
            <a:endParaRPr lang="en-US" sz="2400" dirty="0">
              <a:latin typeface="Segoe UI"/>
              <a:cs typeface="Segoe UI"/>
            </a:endParaRPr>
          </a:p>
          <a:p>
            <a:pPr>
              <a:spcBef>
                <a:spcPts val="1200"/>
              </a:spcBef>
            </a:pPr>
            <a:endParaRPr lang="en-US" sz="2000" dirty="0"/>
          </a:p>
          <a:p>
            <a:pPr marL="0" indent="0">
              <a:spcBef>
                <a:spcPts val="1200"/>
              </a:spcBef>
              <a:buNone/>
            </a:pPr>
            <a:endParaRPr lang="en-US" dirty="0"/>
          </a:p>
        </p:txBody>
      </p:sp>
    </p:spTree>
    <p:extLst>
      <p:ext uri="{BB962C8B-B14F-4D97-AF65-F5344CB8AC3E}">
        <p14:creationId xmlns:p14="http://schemas.microsoft.com/office/powerpoint/2010/main" val="16685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64561"/>
            <a:ext cx="10058400" cy="4980850"/>
          </a:xfrm>
        </p:spPr>
        <p:txBody>
          <a:bodyPr vert="horz" lIns="91440" tIns="45720" rIns="91440" bIns="45720" rtlCol="0" anchor="t">
            <a:normAutofit/>
          </a:bodyPr>
          <a:lstStyle/>
          <a:p>
            <a:pPr>
              <a:spcBef>
                <a:spcPts val="1200"/>
              </a:spcBef>
            </a:pPr>
            <a:r>
              <a:rPr lang="en-US" sz="2000" b="0" i="0" dirty="0">
                <a:solidFill>
                  <a:srgbClr val="000000"/>
                </a:solidFill>
                <a:latin typeface="Times New Roman"/>
                <a:cs typeface="Times New Roman"/>
              </a:rPr>
              <a:t>LCAC candidates must meet the following minimum standards:</a:t>
            </a:r>
            <a:endParaRPr lang="en-US" sz="2000" b="0" i="0">
              <a:solidFill>
                <a:srgbClr val="000000"/>
              </a:solidFill>
              <a:latin typeface="Times New Roman"/>
              <a:cs typeface="Times New Roman"/>
            </a:endParaRPr>
          </a:p>
          <a:p>
            <a:pPr lvl="1">
              <a:lnSpc>
                <a:spcPct val="100000"/>
              </a:lnSpc>
              <a:spcBef>
                <a:spcPts val="300"/>
              </a:spcBef>
              <a:spcAft>
                <a:spcPts val="300"/>
              </a:spcAft>
            </a:pPr>
            <a:r>
              <a:rPr lang="en-US" sz="2000" b="0" i="0" dirty="0">
                <a:solidFill>
                  <a:srgbClr val="000000"/>
                </a:solidFill>
                <a:latin typeface="Times New Roman"/>
                <a:cs typeface="Times New Roman"/>
              </a:rPr>
              <a:t>2nd class swim qualified</a:t>
            </a:r>
            <a:endParaRPr lang="en-US" sz="2000">
              <a:latin typeface="Times New Roman"/>
              <a:ea typeface="Tahoma"/>
              <a:cs typeface="Times New Roman"/>
            </a:endParaRPr>
          </a:p>
          <a:p>
            <a:pPr lvl="1">
              <a:lnSpc>
                <a:spcPct val="100000"/>
              </a:lnSpc>
              <a:spcBef>
                <a:spcPts val="300"/>
              </a:spcBef>
              <a:spcAft>
                <a:spcPts val="300"/>
              </a:spcAft>
            </a:pPr>
            <a:r>
              <a:rPr lang="en-US" sz="2000" b="0" i="0" dirty="0">
                <a:solidFill>
                  <a:srgbClr val="000000"/>
                </a:solidFill>
                <a:latin typeface="Times New Roman"/>
                <a:cs typeface="Times New Roman"/>
              </a:rPr>
              <a:t>ASVAB score GS+AR+MK+EI = 204 or greater (Craftmaster, Craft engineer, and craft navigator, waiver for 5 points or less will be granted)</a:t>
            </a:r>
            <a:endParaRPr lang="en-US" sz="2000" b="0" i="0">
              <a:solidFill>
                <a:srgbClr val="000000"/>
              </a:solidFill>
              <a:latin typeface="Times New Roman"/>
              <a:cs typeface="Times New Roman"/>
            </a:endParaRPr>
          </a:p>
          <a:p>
            <a:pPr lvl="1">
              <a:lnSpc>
                <a:spcPct val="100000"/>
              </a:lnSpc>
              <a:spcBef>
                <a:spcPts val="300"/>
              </a:spcBef>
              <a:spcAft>
                <a:spcPts val="300"/>
              </a:spcAft>
            </a:pPr>
            <a:r>
              <a:rPr lang="en-US" sz="2000" b="0" i="0" dirty="0">
                <a:solidFill>
                  <a:srgbClr val="000000"/>
                </a:solidFill>
                <a:latin typeface="Times New Roman"/>
                <a:ea typeface="Tahoma"/>
                <a:cs typeface="Tahoma"/>
              </a:rPr>
              <a:t>Be physically quailed IAW NAVMED P-117</a:t>
            </a:r>
            <a:endParaRPr lang="en-US" sz="2000" b="0" i="0">
              <a:solidFill>
                <a:srgbClr val="000000"/>
              </a:solidFill>
              <a:latin typeface="Times New Roman"/>
              <a:ea typeface="Tahoma"/>
              <a:cs typeface="Tahoma"/>
            </a:endParaRPr>
          </a:p>
          <a:p>
            <a:pPr lvl="1">
              <a:lnSpc>
                <a:spcPct val="100000"/>
              </a:lnSpc>
              <a:spcBef>
                <a:spcPts val="300"/>
              </a:spcBef>
              <a:spcAft>
                <a:spcPts val="300"/>
              </a:spcAft>
            </a:pPr>
            <a:r>
              <a:rPr lang="en-US" sz="2000" b="0" i="0" dirty="0">
                <a:solidFill>
                  <a:srgbClr val="000000"/>
                </a:solidFill>
                <a:latin typeface="Times New Roman"/>
                <a:cs typeface="Times New Roman"/>
              </a:rPr>
              <a:t>Complete the LCAC performance-based measurement test (LCAC BAM)</a:t>
            </a:r>
            <a:endParaRPr lang="en-US" sz="2000" b="0" i="0">
              <a:solidFill>
                <a:srgbClr val="000000"/>
              </a:solidFill>
              <a:latin typeface="Times New Roman"/>
              <a:cs typeface="Times New Roman"/>
            </a:endParaRPr>
          </a:p>
          <a:p>
            <a:pPr lvl="2">
              <a:lnSpc>
                <a:spcPct val="100000"/>
              </a:lnSpc>
              <a:spcBef>
                <a:spcPts val="300"/>
              </a:spcBef>
              <a:spcAft>
                <a:spcPts val="300"/>
              </a:spcAft>
            </a:pPr>
            <a:r>
              <a:rPr lang="en-US" sz="2000" b="0" i="0" dirty="0">
                <a:solidFill>
                  <a:srgbClr val="000000"/>
                </a:solidFill>
                <a:latin typeface="Times New Roman"/>
                <a:ea typeface="Tahoma"/>
                <a:cs typeface="Tahoma"/>
              </a:rPr>
              <a:t>Three lifetime attempts are allowed (min 30 days in-between each attempt)</a:t>
            </a:r>
            <a:endParaRPr lang="en-US" sz="2000" b="0" i="0">
              <a:solidFill>
                <a:srgbClr val="000000"/>
              </a:solidFill>
              <a:latin typeface="Times New Roman"/>
              <a:ea typeface="Tahoma"/>
              <a:cs typeface="Tahoma"/>
            </a:endParaRPr>
          </a:p>
          <a:p>
            <a:pPr lvl="2">
              <a:lnSpc>
                <a:spcPct val="100000"/>
              </a:lnSpc>
              <a:spcBef>
                <a:spcPts val="300"/>
              </a:spcBef>
              <a:spcAft>
                <a:spcPts val="300"/>
              </a:spcAft>
            </a:pPr>
            <a:r>
              <a:rPr lang="en-US" sz="2000" b="0" i="0" dirty="0">
                <a:solidFill>
                  <a:srgbClr val="000000"/>
                </a:solidFill>
                <a:latin typeface="Times New Roman"/>
                <a:ea typeface="Tahoma"/>
                <a:cs typeface="Tahoma"/>
              </a:rPr>
              <a:t>Current valid score will be used, even if previous scores were higher</a:t>
            </a:r>
            <a:endParaRPr lang="en-US" sz="2000" b="0" i="0">
              <a:solidFill>
                <a:srgbClr val="000000"/>
              </a:solidFill>
              <a:latin typeface="Times New Roman"/>
              <a:ea typeface="Tahoma"/>
              <a:cs typeface="Tahoma"/>
            </a:endParaRPr>
          </a:p>
          <a:p>
            <a:pPr lvl="1">
              <a:lnSpc>
                <a:spcPct val="100000"/>
              </a:lnSpc>
              <a:spcBef>
                <a:spcPts val="300"/>
              </a:spcBef>
              <a:spcAft>
                <a:spcPts val="300"/>
              </a:spcAft>
            </a:pPr>
            <a:r>
              <a:rPr lang="en-US" sz="2000" b="0" i="0" dirty="0">
                <a:solidFill>
                  <a:srgbClr val="000000"/>
                </a:solidFill>
                <a:latin typeface="Times New Roman"/>
                <a:cs typeface="Times New Roman"/>
              </a:rPr>
              <a:t>Complete the LCAC Service Life Extension Program Operations Prerequisite Course</a:t>
            </a:r>
            <a:endParaRPr lang="en-US" sz="2000">
              <a:latin typeface="Times New Roman"/>
              <a:ea typeface="Tahoma"/>
              <a:cs typeface="Times New Roman"/>
            </a:endParaRPr>
          </a:p>
          <a:p>
            <a:pPr lvl="1">
              <a:lnSpc>
                <a:spcPct val="100000"/>
              </a:lnSpc>
              <a:spcBef>
                <a:spcPts val="300"/>
              </a:spcBef>
              <a:spcAft>
                <a:spcPts val="300"/>
              </a:spcAft>
            </a:pPr>
            <a:r>
              <a:rPr lang="en-US" sz="2000" b="0" i="0" dirty="0">
                <a:solidFill>
                  <a:srgbClr val="000000"/>
                </a:solidFill>
                <a:latin typeface="Times New Roman"/>
                <a:cs typeface="Times New Roman"/>
              </a:rPr>
              <a:t>Valid</a:t>
            </a:r>
            <a:r>
              <a:rPr lang="en-US" sz="2000" dirty="0">
                <a:solidFill>
                  <a:srgbClr val="000000"/>
                </a:solidFill>
                <a:latin typeface="Times New Roman"/>
                <a:cs typeface="Times New Roman"/>
              </a:rPr>
              <a:t> secret</a:t>
            </a:r>
            <a:r>
              <a:rPr lang="en-US" sz="2000" b="0" i="0" dirty="0">
                <a:solidFill>
                  <a:srgbClr val="000000"/>
                </a:solidFill>
                <a:latin typeface="Times New Roman"/>
                <a:cs typeface="Times New Roman"/>
              </a:rPr>
              <a:t> security clearance</a:t>
            </a:r>
            <a:r>
              <a:rPr lang="en-US" sz="2000" dirty="0">
                <a:solidFill>
                  <a:srgbClr val="000000"/>
                </a:solidFill>
                <a:latin typeface="Times New Roman"/>
                <a:cs typeface="Times New Roman"/>
              </a:rPr>
              <a:t> per SECNAVINST 5510.30C</a:t>
            </a:r>
            <a:endParaRPr lang="en-US" sz="2000" b="0" i="0" dirty="0">
              <a:solidFill>
                <a:srgbClr val="000000"/>
              </a:solidFill>
              <a:latin typeface="Times New Roman"/>
              <a:cs typeface="Times New Roman"/>
            </a:endParaRPr>
          </a:p>
          <a:p>
            <a:pPr marL="342900" lvl="1" indent="0">
              <a:lnSpc>
                <a:spcPct val="100000"/>
              </a:lnSpc>
              <a:spcBef>
                <a:spcPts val="0"/>
              </a:spcBef>
              <a:buNone/>
            </a:pPr>
            <a:endParaRPr lang="en-US" sz="2000" dirty="0">
              <a:ea typeface="Tahoma"/>
              <a:cs typeface="Tahoma"/>
            </a:endParaRPr>
          </a:p>
          <a:p>
            <a:pPr marL="0" indent="0">
              <a:spcBef>
                <a:spcPts val="1200"/>
              </a:spcBef>
              <a:buNone/>
            </a:pPr>
            <a:endParaRPr lang="en-US" sz="2000" dirty="0"/>
          </a:p>
          <a:p>
            <a:pPr marL="0" indent="0">
              <a:spcBef>
                <a:spcPts val="1200"/>
              </a:spcBef>
              <a:buNone/>
            </a:pPr>
            <a:endParaRPr lang="en-US" dirty="0"/>
          </a:p>
        </p:txBody>
      </p:sp>
      <p:sp>
        <p:nvSpPr>
          <p:cNvPr id="7" name="Title 1">
            <a:extLst>
              <a:ext uri="{FF2B5EF4-FFF2-40B4-BE49-F238E27FC236}">
                <a16:creationId xmlns:a16="http://schemas.microsoft.com/office/drawing/2014/main" id="{08666623-7933-E9C4-D6E6-EAC4924B892C}"/>
              </a:ext>
            </a:extLst>
          </p:cNvPr>
          <p:cNvSpPr>
            <a:spLocks noGrp="1"/>
          </p:cNvSpPr>
          <p:nvPr>
            <p:ph type="title"/>
          </p:nvPr>
        </p:nvSpPr>
        <p:spPr>
          <a:xfrm>
            <a:off x="670" y="-4555"/>
            <a:ext cx="12190660" cy="1568519"/>
          </a:xfrm>
        </p:spPr>
        <p:txBody>
          <a:bodyPr>
            <a:normAutofit/>
          </a:bodyPr>
          <a:lstStyle/>
          <a:p>
            <a:pPr algn="ctr"/>
            <a:r>
              <a:rPr lang="en-US" sz="3200" b="1" i="0" dirty="0">
                <a:solidFill>
                  <a:srgbClr val="000000"/>
                </a:solidFill>
                <a:latin typeface="Times New Roman"/>
                <a:cs typeface="Times New Roman"/>
              </a:rPr>
              <a:t>Landing Craft, Air Cushion </a:t>
            </a:r>
            <a:br>
              <a:rPr lang="en-US" sz="3200" b="1" dirty="0">
                <a:solidFill>
                  <a:srgbClr val="000000"/>
                </a:solidFill>
                <a:latin typeface="Times New Roman"/>
                <a:cs typeface="Times New Roman"/>
              </a:rPr>
            </a:br>
            <a:r>
              <a:rPr lang="en-US" sz="2000" dirty="0">
                <a:latin typeface="Times New Roman"/>
                <a:ea typeface="Tahoma"/>
                <a:cs typeface="Times New Roman"/>
              </a:rPr>
              <a:t>(CONT.)</a:t>
            </a:r>
          </a:p>
        </p:txBody>
      </p:sp>
    </p:spTree>
    <p:extLst>
      <p:ext uri="{BB962C8B-B14F-4D97-AF65-F5344CB8AC3E}">
        <p14:creationId xmlns:p14="http://schemas.microsoft.com/office/powerpoint/2010/main" val="52864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12374"/>
            <a:ext cx="10058399" cy="5194067"/>
          </a:xfrm>
        </p:spPr>
        <p:txBody>
          <a:bodyPr vert="horz" lIns="91440" tIns="45720" rIns="91440" bIns="45720" rtlCol="0" anchor="t">
            <a:normAutofit/>
          </a:bodyPr>
          <a:lstStyle/>
          <a:p>
            <a:pPr>
              <a:spcBef>
                <a:spcPts val="0"/>
              </a:spcBef>
            </a:pPr>
            <a:r>
              <a:rPr lang="en-US" sz="2000" b="0" i="0" dirty="0">
                <a:solidFill>
                  <a:srgbClr val="000000"/>
                </a:solidFill>
                <a:latin typeface="Times New Roman"/>
                <a:cs typeface="Times New Roman"/>
              </a:rPr>
              <a:t>There are 5 LCAC crew members:</a:t>
            </a:r>
            <a:r>
              <a:rPr lang="en-US" sz="2000" dirty="0">
                <a:solidFill>
                  <a:srgbClr val="000000"/>
                </a:solidFill>
                <a:latin typeface="Times New Roman"/>
                <a:cs typeface="Times New Roman"/>
              </a:rPr>
              <a:t>  Open to all ratings in the following paygrades: </a:t>
            </a:r>
            <a:endParaRPr lang="en-US" sz="2000" b="0" i="0" dirty="0">
              <a:solidFill>
                <a:srgbClr val="000000"/>
              </a:solidFill>
              <a:latin typeface="Times New Roman"/>
              <a:cs typeface="Times New Roman"/>
            </a:endParaRPr>
          </a:p>
          <a:p>
            <a:pPr marL="457200" lvl="1">
              <a:lnSpc>
                <a:spcPct val="100000"/>
              </a:lnSpc>
              <a:spcBef>
                <a:spcPts val="0"/>
              </a:spcBef>
            </a:pPr>
            <a:r>
              <a:rPr lang="en-US" sz="2000" b="0" i="0" dirty="0">
                <a:solidFill>
                  <a:srgbClr val="000000"/>
                </a:solidFill>
                <a:latin typeface="Times New Roman"/>
                <a:cs typeface="Times New Roman"/>
              </a:rPr>
              <a:t>LCAC Craftmaster (NEC-800A): E7-E9</a:t>
            </a:r>
            <a:r>
              <a:rPr lang="en-US" sz="2000" dirty="0">
                <a:solidFill>
                  <a:srgbClr val="000000"/>
                </a:solidFill>
                <a:latin typeface="Times New Roman"/>
                <a:cs typeface="Times New Roman"/>
              </a:rPr>
              <a:t> </a:t>
            </a:r>
            <a:endParaRPr lang="en-US" sz="2000" dirty="0">
              <a:latin typeface="Times New Roman"/>
              <a:ea typeface="Tahoma"/>
              <a:cs typeface="Times New Roman"/>
            </a:endParaRPr>
          </a:p>
          <a:p>
            <a:pPr marL="457200" lvl="1">
              <a:lnSpc>
                <a:spcPct val="100000"/>
              </a:lnSpc>
              <a:spcBef>
                <a:spcPts val="0"/>
              </a:spcBef>
            </a:pPr>
            <a:r>
              <a:rPr lang="en-US" sz="2000" b="0" i="0" dirty="0">
                <a:solidFill>
                  <a:srgbClr val="000000"/>
                </a:solidFill>
                <a:latin typeface="Times New Roman"/>
                <a:cs typeface="Times New Roman"/>
              </a:rPr>
              <a:t>LCAC Engineer (NEC-729B): E5-E7</a:t>
            </a:r>
            <a:endParaRPr lang="en-US" sz="2000">
              <a:latin typeface="Times New Roman"/>
              <a:ea typeface="Tahoma"/>
              <a:cs typeface="Times New Roman"/>
            </a:endParaRPr>
          </a:p>
          <a:p>
            <a:pPr marL="457200" lvl="1">
              <a:lnSpc>
                <a:spcPct val="100000"/>
              </a:lnSpc>
              <a:spcBef>
                <a:spcPts val="0"/>
              </a:spcBef>
            </a:pPr>
            <a:r>
              <a:rPr lang="en-US" sz="2000" b="0" i="0" dirty="0">
                <a:solidFill>
                  <a:srgbClr val="000000"/>
                </a:solidFill>
                <a:latin typeface="Times New Roman"/>
                <a:cs typeface="Times New Roman"/>
              </a:rPr>
              <a:t>LCAC Navigator (NEC-701B): E5-E7</a:t>
            </a:r>
            <a:endParaRPr lang="en-US" sz="2000">
              <a:latin typeface="Times New Roman"/>
              <a:ea typeface="Tahoma"/>
              <a:cs typeface="Times New Roman"/>
            </a:endParaRPr>
          </a:p>
          <a:p>
            <a:pPr marL="457200" lvl="1">
              <a:lnSpc>
                <a:spcPct val="100000"/>
              </a:lnSpc>
              <a:spcBef>
                <a:spcPts val="0"/>
              </a:spcBef>
            </a:pPr>
            <a:r>
              <a:rPr lang="en-US" sz="2000" b="0" i="0" dirty="0">
                <a:solidFill>
                  <a:srgbClr val="000000"/>
                </a:solidFill>
                <a:latin typeface="Times New Roman"/>
                <a:cs typeface="Times New Roman"/>
              </a:rPr>
              <a:t>LCAC Loadmaster (NEC-700B): E3-E6</a:t>
            </a:r>
            <a:endParaRPr lang="en-US" sz="2000">
              <a:latin typeface="Times New Roman"/>
              <a:ea typeface="Tahoma"/>
              <a:cs typeface="Times New Roman"/>
            </a:endParaRPr>
          </a:p>
          <a:p>
            <a:pPr marL="457200" lvl="1">
              <a:lnSpc>
                <a:spcPct val="100000"/>
              </a:lnSpc>
              <a:spcBef>
                <a:spcPts val="0"/>
              </a:spcBef>
            </a:pPr>
            <a:r>
              <a:rPr lang="en-US" sz="2000" b="0" i="0" dirty="0">
                <a:solidFill>
                  <a:srgbClr val="000000"/>
                </a:solidFill>
                <a:latin typeface="Times New Roman"/>
                <a:ea typeface="Tahoma"/>
                <a:cs typeface="Tahoma"/>
              </a:rPr>
              <a:t>Deck Engineer (NEC-728B): E3-E6</a:t>
            </a:r>
          </a:p>
          <a:p>
            <a:pPr marL="0" lvl="1">
              <a:spcBef>
                <a:spcPts val="1200"/>
              </a:spcBef>
            </a:pPr>
            <a:r>
              <a:rPr lang="en-US" sz="2000" b="0" i="0" dirty="0">
                <a:solidFill>
                  <a:srgbClr val="000000"/>
                </a:solidFill>
                <a:latin typeface="Times New Roman"/>
                <a:cs typeface="Times New Roman"/>
              </a:rPr>
              <a:t>Tour Lengths:</a:t>
            </a:r>
          </a:p>
          <a:p>
            <a:pPr marL="457200" lvl="2">
              <a:spcBef>
                <a:spcPts val="0"/>
              </a:spcBef>
            </a:pPr>
            <a:r>
              <a:rPr lang="en-US" b="0" i="0" dirty="0">
                <a:solidFill>
                  <a:srgbClr val="000000"/>
                </a:solidFill>
                <a:latin typeface="Times New Roman"/>
                <a:cs typeface="Times New Roman"/>
              </a:rPr>
              <a:t>60 months: Initial tour for NECs 800A, 729B, and 701B</a:t>
            </a:r>
          </a:p>
          <a:p>
            <a:pPr marL="457200" lvl="2">
              <a:spcBef>
                <a:spcPts val="0"/>
              </a:spcBef>
            </a:pPr>
            <a:r>
              <a:rPr lang="en-US" b="0" i="0" dirty="0">
                <a:solidFill>
                  <a:srgbClr val="000000"/>
                </a:solidFill>
                <a:latin typeface="Times New Roman"/>
                <a:cs typeface="Times New Roman"/>
              </a:rPr>
              <a:t>PST for assigned rating for NECs 728B and 700B</a:t>
            </a:r>
          </a:p>
          <a:p>
            <a:pPr marL="0" indent="0">
              <a:spcBef>
                <a:spcPts val="1200"/>
              </a:spcBef>
              <a:buNone/>
            </a:pPr>
            <a:endParaRPr lang="en-US" dirty="0"/>
          </a:p>
        </p:txBody>
      </p:sp>
      <p:sp>
        <p:nvSpPr>
          <p:cNvPr id="7" name="Title 1">
            <a:extLst>
              <a:ext uri="{FF2B5EF4-FFF2-40B4-BE49-F238E27FC236}">
                <a16:creationId xmlns:a16="http://schemas.microsoft.com/office/drawing/2014/main" id="{9FAF1B97-A819-291D-AAEE-621EB10E5C6C}"/>
              </a:ext>
            </a:extLst>
          </p:cNvPr>
          <p:cNvSpPr>
            <a:spLocks noGrp="1"/>
          </p:cNvSpPr>
          <p:nvPr>
            <p:ph type="title"/>
          </p:nvPr>
        </p:nvSpPr>
        <p:spPr>
          <a:xfrm>
            <a:off x="670" y="-4555"/>
            <a:ext cx="12190660" cy="1568519"/>
          </a:xfrm>
        </p:spPr>
        <p:txBody>
          <a:bodyPr>
            <a:normAutofit/>
          </a:bodyPr>
          <a:lstStyle/>
          <a:p>
            <a:pPr algn="ctr"/>
            <a:r>
              <a:rPr lang="en-US" sz="3200" b="1" i="0" dirty="0">
                <a:solidFill>
                  <a:srgbClr val="000000"/>
                </a:solidFill>
                <a:latin typeface="Times New Roman"/>
                <a:cs typeface="Times New Roman"/>
              </a:rPr>
              <a:t>Landing Craft, Air Cushion </a:t>
            </a:r>
            <a:br>
              <a:rPr lang="en-US" sz="3200" b="1" dirty="0">
                <a:solidFill>
                  <a:srgbClr val="000000"/>
                </a:solidFill>
                <a:latin typeface="Times New Roman"/>
                <a:cs typeface="Times New Roman"/>
              </a:rPr>
            </a:br>
            <a:r>
              <a:rPr lang="en-US" sz="2000" dirty="0">
                <a:latin typeface="Times New Roman"/>
                <a:ea typeface="Tahoma"/>
                <a:cs typeface="Times New Roman"/>
              </a:rPr>
              <a:t>(CONT.)</a:t>
            </a:r>
          </a:p>
        </p:txBody>
      </p:sp>
    </p:spTree>
    <p:extLst>
      <p:ext uri="{BB962C8B-B14F-4D97-AF65-F5344CB8AC3E}">
        <p14:creationId xmlns:p14="http://schemas.microsoft.com/office/powerpoint/2010/main" val="93647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 y="2931"/>
            <a:ext cx="12186138" cy="1233488"/>
          </a:xfrm>
        </p:spPr>
        <p:txBody>
          <a:bodyPr>
            <a:normAutofit/>
          </a:bodyPr>
          <a:lstStyle/>
          <a:p>
            <a:pPr algn="ctr"/>
            <a:r>
              <a:rPr lang="en-US" sz="3200" b="1" i="0" dirty="0">
                <a:solidFill>
                  <a:srgbClr val="000000"/>
                </a:solidFill>
                <a:latin typeface="Times New Roman"/>
                <a:ea typeface="Tahoma"/>
                <a:cs typeface="Tahoma"/>
              </a:rPr>
              <a:t>References</a:t>
            </a:r>
          </a:p>
        </p:txBody>
      </p:sp>
      <p:sp>
        <p:nvSpPr>
          <p:cNvPr id="3" name="Content Placeholder 2"/>
          <p:cNvSpPr>
            <a:spLocks noGrp="1"/>
          </p:cNvSpPr>
          <p:nvPr>
            <p:ph idx="1"/>
          </p:nvPr>
        </p:nvSpPr>
        <p:spPr>
          <a:xfrm>
            <a:off x="1074127" y="1489167"/>
            <a:ext cx="10058400" cy="4101350"/>
          </a:xfrm>
        </p:spPr>
        <p:txBody>
          <a:bodyPr vert="horz" lIns="91440" tIns="45720" rIns="91440" bIns="45720" rtlCol="0" anchor="t">
            <a:normAutofit/>
          </a:bodyPr>
          <a:lstStyle/>
          <a:p>
            <a:r>
              <a:rPr lang="en-US" sz="2000" b="0" i="0" dirty="0">
                <a:solidFill>
                  <a:srgbClr val="000000"/>
                </a:solidFill>
                <a:latin typeface="Times New Roman"/>
                <a:ea typeface="Tahoma"/>
                <a:cs typeface="Tahoma"/>
              </a:rPr>
              <a:t>Navy Military Personnel Manual (MILPERSMAN), NAVPERS 15560D</a:t>
            </a:r>
          </a:p>
          <a:p>
            <a:r>
              <a:rPr lang="en-US" sz="2000" b="0" i="0" dirty="0" err="1">
                <a:solidFill>
                  <a:srgbClr val="000000"/>
                </a:solidFill>
                <a:latin typeface="Times New Roman"/>
                <a:ea typeface="Tahoma"/>
                <a:cs typeface="Tahoma"/>
              </a:rPr>
              <a:t>MyNavy</a:t>
            </a:r>
            <a:r>
              <a:rPr lang="en-US" sz="2000" b="0" i="0" dirty="0">
                <a:solidFill>
                  <a:srgbClr val="000000"/>
                </a:solidFill>
                <a:latin typeface="Times New Roman"/>
                <a:ea typeface="Tahoma"/>
                <a:cs typeface="Tahoma"/>
              </a:rPr>
              <a:t> HR Website- https://www.mynavyhr.navy.mil/</a:t>
            </a:r>
          </a:p>
          <a:p>
            <a:r>
              <a:rPr lang="en-US" sz="2000" b="0" i="0" dirty="0">
                <a:solidFill>
                  <a:srgbClr val="000000"/>
                </a:solidFill>
                <a:latin typeface="Times New Roman"/>
                <a:ea typeface="Tahoma"/>
                <a:cs typeface="Tahoma"/>
              </a:rPr>
              <a:t>MILPERSMAN 1306-900, Assignment of Enlisted Personnel to Special Programs </a:t>
            </a:r>
          </a:p>
          <a:p>
            <a:r>
              <a:rPr lang="en-US" sz="2000" b="0" i="0" dirty="0">
                <a:solidFill>
                  <a:srgbClr val="000000"/>
                </a:solidFill>
                <a:latin typeface="Times New Roman"/>
                <a:ea typeface="Tahoma"/>
                <a:cs typeface="Tahoma"/>
              </a:rPr>
              <a:t>OPNAVINST 1500.75D, Policy and Governance for Conducting High-Risk Training</a:t>
            </a:r>
          </a:p>
          <a:p>
            <a:r>
              <a:rPr lang="en-US" sz="2000" b="0" i="0" dirty="0">
                <a:solidFill>
                  <a:srgbClr val="000000"/>
                </a:solidFill>
                <a:latin typeface="Times New Roman"/>
                <a:ea typeface="Tahoma"/>
                <a:cs typeface="Tahoma"/>
              </a:rPr>
              <a:t>Manual of the Medical Department (MANMED) P-117, chapter 15 article 15-95</a:t>
            </a:r>
            <a:endParaRPr lang="en-US" sz="2400" dirty="0">
              <a:latin typeface="Times New Roman"/>
              <a:ea typeface="Tahoma"/>
              <a:cs typeface="Tahoma"/>
            </a:endParaRPr>
          </a:p>
        </p:txBody>
      </p:sp>
    </p:spTree>
    <p:extLst>
      <p:ext uri="{BB962C8B-B14F-4D97-AF65-F5344CB8AC3E}">
        <p14:creationId xmlns:p14="http://schemas.microsoft.com/office/powerpoint/2010/main" val="1658774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 y="-16565"/>
            <a:ext cx="12193471" cy="1125710"/>
          </a:xfrm>
        </p:spPr>
        <p:txBody>
          <a:bodyPr>
            <a:normAutofit/>
          </a:bodyPr>
          <a:lstStyle/>
          <a:p>
            <a:pPr algn="ctr"/>
            <a:r>
              <a:rPr lang="en-US" sz="3200" b="1" i="0" dirty="0">
                <a:solidFill>
                  <a:srgbClr val="000000"/>
                </a:solidFill>
                <a:latin typeface="Times New Roman"/>
                <a:cs typeface="Times New Roman"/>
              </a:rPr>
              <a:t>Common Special Duty Assignments</a:t>
            </a:r>
          </a:p>
        </p:txBody>
      </p:sp>
      <p:graphicFrame>
        <p:nvGraphicFramePr>
          <p:cNvPr id="4" name="Table 3">
            <a:extLst>
              <a:ext uri="{FF2B5EF4-FFF2-40B4-BE49-F238E27FC236}">
                <a16:creationId xmlns:a16="http://schemas.microsoft.com/office/drawing/2014/main" id="{39923C4E-5B62-C816-79D8-70FDA52FFD97}"/>
              </a:ext>
            </a:extLst>
          </p:cNvPr>
          <p:cNvGraphicFramePr>
            <a:graphicFrameLocks noGrp="1"/>
          </p:cNvGraphicFramePr>
          <p:nvPr>
            <p:extLst>
              <p:ext uri="{D42A27DB-BD31-4B8C-83A1-F6EECF244321}">
                <p14:modId xmlns:p14="http://schemas.microsoft.com/office/powerpoint/2010/main" val="2754811905"/>
              </p:ext>
            </p:extLst>
          </p:nvPr>
        </p:nvGraphicFramePr>
        <p:xfrm>
          <a:off x="2705099" y="1252330"/>
          <a:ext cx="6781800" cy="4660685"/>
        </p:xfrm>
        <a:graphic>
          <a:graphicData uri="http://schemas.openxmlformats.org/drawingml/2006/table">
            <a:tbl>
              <a:tblPr/>
              <a:tblGrid>
                <a:gridCol w="1133895">
                  <a:extLst>
                    <a:ext uri="{9D8B030D-6E8A-4147-A177-3AD203B41FA5}">
                      <a16:colId xmlns:a16="http://schemas.microsoft.com/office/drawing/2014/main" val="4056188887"/>
                    </a:ext>
                  </a:extLst>
                </a:gridCol>
                <a:gridCol w="5647905">
                  <a:extLst>
                    <a:ext uri="{9D8B030D-6E8A-4147-A177-3AD203B41FA5}">
                      <a16:colId xmlns:a16="http://schemas.microsoft.com/office/drawing/2014/main" val="1047324660"/>
                    </a:ext>
                  </a:extLst>
                </a:gridCol>
              </a:tblGrid>
              <a:tr h="307468">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MILPERSMAN Code</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CF8">
                        <a:alpha val="82000"/>
                      </a:srgbClr>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Program Description</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CF8">
                        <a:alpha val="82000"/>
                      </a:srgbClr>
                    </a:solidFill>
                  </a:tcPr>
                </a:tc>
                <a:extLst>
                  <a:ext uri="{0D108BD9-81ED-4DB2-BD59-A6C34878D82A}">
                    <a16:rowId xmlns:a16="http://schemas.microsoft.com/office/drawing/2014/main" val="4124843841"/>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1306-912</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Seabee Underwater Construction Technician (UCT) Program</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2700867901"/>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1306-913</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Flag Writer (NEC 2514)</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4082593586"/>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1306-916</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Naval Drug and Alcohol Counselor and Intern</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1838901305"/>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1306-917</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Navy Equal Opportunity Advisor (EOA)</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47072504"/>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1306-919</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Navy Flight Demonstration Squadron (NAVFLIGHTDEMRON) (Blue Angels)</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3146853205"/>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1306-920</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USS Constitution</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2959112847"/>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1306-927</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Navy Harbor Pilot Program</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3895097678"/>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1306-925</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Senior Enlisted Academies (SEAs)</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3991065536"/>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1306-928</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Navy Music Program (MU)</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3921049241"/>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1306-935</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Command Master Chief (CMC) Program</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2634996718"/>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1306-939</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White House Communication Agency (WHCA)</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735630785"/>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1306-942</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USS Arizona Memorial</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1176507597"/>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1306-945</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Flag Officer (Staff) Duty</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1172335936"/>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1306-953</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Instructor Duty</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3390762452"/>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1306-954</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fr-FR" sz="1200" b="0" i="0" u="none" strike="noStrike" dirty="0">
                          <a:solidFill>
                            <a:srgbClr val="000000"/>
                          </a:solidFill>
                          <a:effectLst/>
                          <a:latin typeface="Times New Roman" panose="02020603050405020304" pitchFamily="18" charset="0"/>
                          <a:cs typeface="Times New Roman" panose="02020603050405020304" pitchFamily="18" charset="0"/>
                        </a:rPr>
                        <a:t>Recruit Division Commander (RDC) Duty</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3416975629"/>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1306-964</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Recruiting Duty</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1515316452"/>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1306-965</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Career Recruiter Force (CRF)</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1420208939"/>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1306-966</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Enlisted Rating Detailer</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3834061667"/>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1306-968</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Camp David (Naval Support Facility, Thurmont, MD)</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3600080844"/>
                  </a:ext>
                </a:extLst>
              </a:tr>
              <a:tr h="206003">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1306-979</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Recruitment/Assignment to Commander, Naval Special Warfare Development Group (DEVGRU)</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82000"/>
                      </a:schemeClr>
                    </a:solidFill>
                  </a:tcPr>
                </a:tc>
                <a:extLst>
                  <a:ext uri="{0D108BD9-81ED-4DB2-BD59-A6C34878D82A}">
                    <a16:rowId xmlns:a16="http://schemas.microsoft.com/office/drawing/2014/main" val="4032405799"/>
                  </a:ext>
                </a:extLst>
              </a:tr>
            </a:tbl>
          </a:graphicData>
        </a:graphic>
      </p:graphicFrame>
    </p:spTree>
    <p:extLst>
      <p:ext uri="{BB962C8B-B14F-4D97-AF65-F5344CB8AC3E}">
        <p14:creationId xmlns:p14="http://schemas.microsoft.com/office/powerpoint/2010/main" val="311406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 y="3314"/>
            <a:ext cx="12194208" cy="1001574"/>
          </a:xfrm>
        </p:spPr>
        <p:txBody>
          <a:bodyPr>
            <a:normAutofit/>
          </a:bodyPr>
          <a:lstStyle/>
          <a:p>
            <a:pPr algn="ctr"/>
            <a:r>
              <a:rPr lang="en-US" sz="3200" b="1" i="0" dirty="0">
                <a:solidFill>
                  <a:srgbClr val="000000"/>
                </a:solidFill>
                <a:latin typeface="Times New Roman"/>
                <a:ea typeface="Tahoma"/>
                <a:cs typeface="Tahoma"/>
              </a:rPr>
              <a:t>Knowledge Check</a:t>
            </a:r>
          </a:p>
        </p:txBody>
      </p:sp>
      <p:sp>
        <p:nvSpPr>
          <p:cNvPr id="3" name="Content Placeholder 2"/>
          <p:cNvSpPr>
            <a:spLocks noGrp="1"/>
          </p:cNvSpPr>
          <p:nvPr>
            <p:ph idx="1"/>
          </p:nvPr>
        </p:nvSpPr>
        <p:spPr>
          <a:xfrm>
            <a:off x="1066800" y="1715190"/>
            <a:ext cx="10058400" cy="4351338"/>
          </a:xfrm>
        </p:spPr>
        <p:txBody>
          <a:bodyPr vert="horz" lIns="91440" tIns="45720" rIns="91440" bIns="45720" rtlCol="0" anchor="t">
            <a:normAutofit/>
          </a:bodyPr>
          <a:lstStyle/>
          <a:p>
            <a:pPr marL="457200" indent="-457200">
              <a:buAutoNum type="arabicPeriod"/>
            </a:pPr>
            <a:r>
              <a:rPr lang="en-US" sz="2000" b="0" i="0" dirty="0">
                <a:solidFill>
                  <a:srgbClr val="000000"/>
                </a:solidFill>
                <a:latin typeface="Times New Roman"/>
                <a:cs typeface="Times New Roman"/>
              </a:rPr>
              <a:t>Why is it important to send motivated Sailors to PRECOM duty?</a:t>
            </a:r>
            <a:endParaRPr lang="en-US" sz="2000">
              <a:latin typeface="Times New Roman"/>
              <a:cs typeface="Times New Roman"/>
            </a:endParaRPr>
          </a:p>
          <a:p>
            <a:pPr marL="457200" indent="-457200">
              <a:buAutoNum type="arabicPeriod"/>
            </a:pPr>
            <a:r>
              <a:rPr lang="en-US" sz="2000" b="0" i="0" dirty="0">
                <a:solidFill>
                  <a:srgbClr val="000000"/>
                </a:solidFill>
                <a:latin typeface="Times New Roman"/>
                <a:cs typeface="Times New Roman"/>
              </a:rPr>
              <a:t>How many Shore Special Programs are there?</a:t>
            </a:r>
            <a:endParaRPr lang="en-US" sz="2000">
              <a:latin typeface="Times New Roman"/>
              <a:ea typeface="Tahoma"/>
              <a:cs typeface="Times New Roman"/>
            </a:endParaRPr>
          </a:p>
          <a:p>
            <a:pPr marL="457200" indent="-457200">
              <a:buAutoNum type="arabicPeriod"/>
            </a:pPr>
            <a:r>
              <a:rPr lang="en-US" sz="2000" b="0" i="0" dirty="0">
                <a:solidFill>
                  <a:srgbClr val="000000"/>
                </a:solidFill>
                <a:latin typeface="Times New Roman"/>
                <a:ea typeface="Tahoma"/>
                <a:cs typeface="Tahoma"/>
              </a:rPr>
              <a:t>Which NAVPERS screening form is used for most special programs?</a:t>
            </a:r>
            <a:endParaRPr lang="en-US" sz="2000" b="0" i="0">
              <a:solidFill>
                <a:srgbClr val="000000"/>
              </a:solidFill>
              <a:latin typeface="Times New Roman"/>
              <a:ea typeface="Tahoma"/>
              <a:cs typeface="Tahoma"/>
            </a:endParaRPr>
          </a:p>
          <a:p>
            <a:pPr marL="457200" indent="-457200">
              <a:buAutoNum type="arabicPeriod"/>
            </a:pPr>
            <a:r>
              <a:rPr lang="en-US" sz="2000" b="0" i="0" dirty="0">
                <a:solidFill>
                  <a:srgbClr val="000000"/>
                </a:solidFill>
                <a:latin typeface="Times New Roman"/>
                <a:cs typeface="Times New Roman"/>
              </a:rPr>
              <a:t>Which NAVPERS screening form is used for Recruiting?</a:t>
            </a:r>
          </a:p>
          <a:p>
            <a:pPr marL="0" indent="0">
              <a:buNone/>
            </a:pPr>
            <a:endParaRPr lang="en-US" sz="2400" dirty="0">
              <a:ea typeface="Tahoma"/>
              <a:cs typeface="Tahoma"/>
            </a:endParaRPr>
          </a:p>
        </p:txBody>
      </p:sp>
    </p:spTree>
    <p:extLst>
      <p:ext uri="{BB962C8B-B14F-4D97-AF65-F5344CB8AC3E}">
        <p14:creationId xmlns:p14="http://schemas.microsoft.com/office/powerpoint/2010/main" val="2549956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 y="4305"/>
            <a:ext cx="12194208" cy="1160601"/>
          </a:xfrm>
        </p:spPr>
        <p:txBody>
          <a:bodyPr>
            <a:normAutofit/>
          </a:bodyPr>
          <a:lstStyle/>
          <a:p>
            <a:pPr algn="ctr"/>
            <a:r>
              <a:rPr lang="en-US" sz="3200" b="1" i="0" dirty="0">
                <a:solidFill>
                  <a:srgbClr val="000000"/>
                </a:solidFill>
                <a:latin typeface="Times New Roman"/>
                <a:cs typeface="Times New Roman"/>
              </a:rPr>
              <a:t>Summary and Review</a:t>
            </a:r>
          </a:p>
        </p:txBody>
      </p:sp>
      <p:sp>
        <p:nvSpPr>
          <p:cNvPr id="3" name="Content Placeholder 2"/>
          <p:cNvSpPr>
            <a:spLocks noGrp="1"/>
          </p:cNvSpPr>
          <p:nvPr>
            <p:ph idx="1"/>
          </p:nvPr>
        </p:nvSpPr>
        <p:spPr>
          <a:xfrm>
            <a:off x="1066800" y="1536527"/>
            <a:ext cx="10058400" cy="4101350"/>
          </a:xfrm>
        </p:spPr>
        <p:txBody>
          <a:bodyPr vert="horz" lIns="91440" tIns="45720" rIns="91440" bIns="45720" rtlCol="0" anchor="t">
            <a:normAutofit/>
          </a:bodyPr>
          <a:lstStyle/>
          <a:p>
            <a:r>
              <a:rPr lang="en-US" sz="2000" b="0" i="0" dirty="0">
                <a:solidFill>
                  <a:srgbClr val="000000"/>
                </a:solidFill>
                <a:latin typeface="Times New Roman"/>
                <a:cs typeface="Times New Roman"/>
              </a:rPr>
              <a:t>In this lesson we discussed:</a:t>
            </a:r>
            <a:endParaRPr lang="en-US" sz="2000" b="0" i="0">
              <a:solidFill>
                <a:srgbClr val="000000"/>
              </a:solidFill>
              <a:latin typeface="Times New Roman"/>
              <a:cs typeface="Times New Roman"/>
            </a:endParaRPr>
          </a:p>
          <a:p>
            <a:pPr lvl="1">
              <a:lnSpc>
                <a:spcPct val="100000"/>
              </a:lnSpc>
              <a:spcBef>
                <a:spcPts val="600"/>
              </a:spcBef>
              <a:spcAft>
                <a:spcPts val="600"/>
              </a:spcAft>
            </a:pPr>
            <a:r>
              <a:rPr lang="en-US" sz="2000" b="0" i="0" dirty="0">
                <a:solidFill>
                  <a:srgbClr val="000000"/>
                </a:solidFill>
                <a:latin typeface="Times New Roman"/>
                <a:cs typeface="Times New Roman"/>
              </a:rPr>
              <a:t>The two categories of Enlisted Special Programs </a:t>
            </a:r>
            <a:endParaRPr lang="en-US" sz="2000">
              <a:latin typeface="Times New Roman"/>
              <a:cs typeface="Times New Roman"/>
            </a:endParaRPr>
          </a:p>
          <a:p>
            <a:pPr lvl="1">
              <a:lnSpc>
                <a:spcPct val="100000"/>
              </a:lnSpc>
              <a:spcBef>
                <a:spcPts val="600"/>
              </a:spcBef>
              <a:spcAft>
                <a:spcPts val="600"/>
              </a:spcAft>
            </a:pPr>
            <a:r>
              <a:rPr lang="en-US" sz="2000" b="0" i="0" dirty="0">
                <a:solidFill>
                  <a:srgbClr val="000000"/>
                </a:solidFill>
                <a:latin typeface="Times New Roman"/>
                <a:cs typeface="Times New Roman"/>
              </a:rPr>
              <a:t>The types of sea and shore special programs available</a:t>
            </a:r>
            <a:endParaRPr lang="en-US" sz="2000">
              <a:latin typeface="Times New Roman"/>
              <a:cs typeface="Times New Roman"/>
            </a:endParaRPr>
          </a:p>
          <a:p>
            <a:pPr lvl="1">
              <a:lnSpc>
                <a:spcPct val="100000"/>
              </a:lnSpc>
              <a:spcBef>
                <a:spcPts val="600"/>
              </a:spcBef>
              <a:spcAft>
                <a:spcPts val="600"/>
              </a:spcAft>
            </a:pPr>
            <a:r>
              <a:rPr lang="en-US" sz="2000" b="0" i="0" dirty="0">
                <a:solidFill>
                  <a:srgbClr val="000000"/>
                </a:solidFill>
                <a:latin typeface="Times New Roman"/>
                <a:cs typeface="Times New Roman"/>
              </a:rPr>
              <a:t>Eligibility requirements</a:t>
            </a:r>
            <a:endParaRPr lang="en-US" sz="2000">
              <a:latin typeface="Times New Roman"/>
              <a:cs typeface="Times New Roman"/>
            </a:endParaRPr>
          </a:p>
          <a:p>
            <a:pPr lvl="1">
              <a:lnSpc>
                <a:spcPct val="100000"/>
              </a:lnSpc>
              <a:spcBef>
                <a:spcPts val="600"/>
              </a:spcBef>
              <a:spcAft>
                <a:spcPts val="600"/>
              </a:spcAft>
            </a:pPr>
            <a:r>
              <a:rPr lang="en-US" sz="2000" b="0" i="0" dirty="0">
                <a:solidFill>
                  <a:srgbClr val="000000"/>
                </a:solidFill>
                <a:latin typeface="Times New Roman"/>
                <a:cs typeface="Times New Roman"/>
              </a:rPr>
              <a:t>The screening forms required for completion</a:t>
            </a:r>
            <a:endParaRPr lang="en-US" sz="2200" dirty="0">
              <a:latin typeface="Times New Roman"/>
              <a:ea typeface="Tahoma"/>
              <a:cs typeface="Times New Roman"/>
            </a:endParaRPr>
          </a:p>
          <a:p>
            <a:endParaRPr lang="en-US" sz="2200" dirty="0"/>
          </a:p>
        </p:txBody>
      </p:sp>
    </p:spTree>
    <p:extLst>
      <p:ext uri="{BB962C8B-B14F-4D97-AF65-F5344CB8AC3E}">
        <p14:creationId xmlns:p14="http://schemas.microsoft.com/office/powerpoint/2010/main" val="689961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B4AAC-FCA3-1369-4AD6-2BBF5E438B00}"/>
              </a:ext>
            </a:extLst>
          </p:cNvPr>
          <p:cNvSpPr>
            <a:spLocks noGrp="1"/>
          </p:cNvSpPr>
          <p:nvPr>
            <p:ph idx="1"/>
          </p:nvPr>
        </p:nvSpPr>
        <p:spPr>
          <a:xfrm>
            <a:off x="-1104" y="2540000"/>
            <a:ext cx="12194208" cy="762967"/>
          </a:xfrm>
        </p:spPr>
        <p:txBody>
          <a:bodyPr vert="horz" lIns="91440" tIns="45720" rIns="91440" bIns="45720" rtlCol="0" anchor="t">
            <a:normAutofit/>
          </a:bodyPr>
          <a:lstStyle/>
          <a:p>
            <a:pPr marL="0" indent="0" algn="ctr">
              <a:buNone/>
            </a:pPr>
            <a:r>
              <a:rPr lang="en-US" sz="3200" b="1" dirty="0">
                <a:latin typeface="Times New Roman"/>
                <a:cs typeface="Times New Roman"/>
              </a:rPr>
              <a:t>Questions?</a:t>
            </a:r>
          </a:p>
        </p:txBody>
      </p:sp>
    </p:spTree>
    <p:extLst>
      <p:ext uri="{BB962C8B-B14F-4D97-AF65-F5344CB8AC3E}">
        <p14:creationId xmlns:p14="http://schemas.microsoft.com/office/powerpoint/2010/main" val="246659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 y="-1465"/>
            <a:ext cx="12195755" cy="1043421"/>
          </a:xfrm>
        </p:spPr>
        <p:txBody>
          <a:bodyPr>
            <a:normAutofit/>
          </a:bodyPr>
          <a:lstStyle/>
          <a:p>
            <a:pPr algn="ctr"/>
            <a:r>
              <a:rPr lang="en-US" sz="3200" b="1" i="0" dirty="0">
                <a:solidFill>
                  <a:srgbClr val="000000"/>
                </a:solidFill>
                <a:latin typeface="Times New Roman"/>
                <a:cs typeface="Times New Roman"/>
              </a:rPr>
              <a:t>Assignment to Special Programs</a:t>
            </a:r>
          </a:p>
        </p:txBody>
      </p:sp>
      <p:sp>
        <p:nvSpPr>
          <p:cNvPr id="3" name="Content Placeholder 2"/>
          <p:cNvSpPr>
            <a:spLocks noGrp="1"/>
          </p:cNvSpPr>
          <p:nvPr>
            <p:ph idx="1"/>
          </p:nvPr>
        </p:nvSpPr>
        <p:spPr>
          <a:xfrm>
            <a:off x="1066800" y="1120047"/>
            <a:ext cx="10058400" cy="5574799"/>
          </a:xfrm>
        </p:spPr>
        <p:txBody>
          <a:bodyPr vert="horz" lIns="91440" tIns="45720" rIns="91440" bIns="45720" rtlCol="0" anchor="t">
            <a:normAutofit/>
          </a:bodyPr>
          <a:lstStyle/>
          <a:p>
            <a:pPr>
              <a:lnSpc>
                <a:spcPct val="100000"/>
              </a:lnSpc>
              <a:spcAft>
                <a:spcPts val="2000"/>
              </a:spcAft>
            </a:pPr>
            <a:r>
              <a:rPr lang="en-US" sz="2000" b="0" i="0" dirty="0">
                <a:solidFill>
                  <a:srgbClr val="000000"/>
                </a:solidFill>
                <a:latin typeface="Times New Roman"/>
                <a:cs typeface="Times New Roman"/>
              </a:rPr>
              <a:t>Motivated Sailors looking for challenging and rewarding tour assignments should apply for Special programs</a:t>
            </a:r>
            <a:r>
              <a:rPr lang="en-US" sz="2000" dirty="0">
                <a:solidFill>
                  <a:srgbClr val="000000"/>
                </a:solidFill>
                <a:latin typeface="Times New Roman"/>
                <a:cs typeface="Times New Roman"/>
              </a:rPr>
              <a:t>.</a:t>
            </a:r>
            <a:endParaRPr lang="en-US" sz="2000">
              <a:latin typeface="Times New Roman"/>
              <a:ea typeface="Tahoma"/>
              <a:cs typeface="Times New Roman"/>
            </a:endParaRPr>
          </a:p>
          <a:p>
            <a:pPr>
              <a:lnSpc>
                <a:spcPct val="100000"/>
              </a:lnSpc>
              <a:spcBef>
                <a:spcPts val="0"/>
              </a:spcBef>
              <a:spcAft>
                <a:spcPts val="2000"/>
              </a:spcAft>
            </a:pPr>
            <a:r>
              <a:rPr lang="en-US" sz="2000" b="0" i="0" dirty="0">
                <a:solidFill>
                  <a:srgbClr val="000000"/>
                </a:solidFill>
                <a:latin typeface="Times New Roman"/>
                <a:cs typeface="Times New Roman"/>
              </a:rPr>
              <a:t>These tours provide opportunities for sailorization, development of leadership skills, mentorship, and overall fleet impact</a:t>
            </a:r>
            <a:r>
              <a:rPr lang="en-US" sz="2000" dirty="0">
                <a:solidFill>
                  <a:srgbClr val="000000"/>
                </a:solidFill>
                <a:latin typeface="Times New Roman"/>
                <a:cs typeface="Times New Roman"/>
              </a:rPr>
              <a:t>.</a:t>
            </a:r>
            <a:endParaRPr lang="en-US" sz="2000">
              <a:latin typeface="Times New Roman"/>
              <a:ea typeface="Tahoma"/>
              <a:cs typeface="Times New Roman"/>
            </a:endParaRPr>
          </a:p>
          <a:p>
            <a:pPr>
              <a:lnSpc>
                <a:spcPct val="100000"/>
              </a:lnSpc>
              <a:spcBef>
                <a:spcPts val="0"/>
              </a:spcBef>
              <a:spcAft>
                <a:spcPts val="200"/>
              </a:spcAft>
            </a:pPr>
            <a:r>
              <a:rPr lang="en-US" sz="2000" b="0" i="0" dirty="0">
                <a:solidFill>
                  <a:srgbClr val="000000"/>
                </a:solidFill>
                <a:latin typeface="Times New Roman"/>
                <a:cs typeface="Times New Roman"/>
              </a:rPr>
              <a:t>Special programs are divided into two categories:</a:t>
            </a:r>
            <a:endParaRPr lang="en-US" sz="2000">
              <a:latin typeface="Times New Roman"/>
              <a:ea typeface="Tahoma"/>
              <a:cs typeface="Times New Roman"/>
            </a:endParaRPr>
          </a:p>
          <a:p>
            <a:pPr lvl="1">
              <a:lnSpc>
                <a:spcPct val="100000"/>
              </a:lnSpc>
              <a:spcBef>
                <a:spcPts val="0"/>
              </a:spcBef>
              <a:spcAft>
                <a:spcPts val="200"/>
              </a:spcAft>
            </a:pPr>
            <a:r>
              <a:rPr lang="en-US" sz="2000" b="0" i="0" dirty="0">
                <a:solidFill>
                  <a:srgbClr val="000000"/>
                </a:solidFill>
                <a:latin typeface="Times New Roman"/>
                <a:cs typeface="Times New Roman"/>
              </a:rPr>
              <a:t>Sea Special programs (PERS 409)</a:t>
            </a:r>
            <a:endParaRPr lang="en-US" sz="2000">
              <a:latin typeface="Times New Roman"/>
              <a:ea typeface="Tahoma"/>
              <a:cs typeface="Times New Roman"/>
            </a:endParaRPr>
          </a:p>
          <a:p>
            <a:pPr lvl="1">
              <a:lnSpc>
                <a:spcPct val="100000"/>
              </a:lnSpc>
              <a:spcBef>
                <a:spcPts val="0"/>
              </a:spcBef>
              <a:spcAft>
                <a:spcPts val="1200"/>
              </a:spcAft>
            </a:pPr>
            <a:r>
              <a:rPr lang="en-US" sz="2000" b="0" i="0" dirty="0">
                <a:solidFill>
                  <a:srgbClr val="000000"/>
                </a:solidFill>
                <a:latin typeface="Times New Roman"/>
                <a:cs typeface="Times New Roman"/>
              </a:rPr>
              <a:t>Shore Special programs (PERS 4010)</a:t>
            </a:r>
            <a:endParaRPr lang="en-US" sz="2000">
              <a:latin typeface="Times New Roman"/>
              <a:ea typeface="Tahoma"/>
              <a:cs typeface="Times New Roman"/>
            </a:endParaRPr>
          </a:p>
          <a:p>
            <a:pPr>
              <a:lnSpc>
                <a:spcPct val="100000"/>
              </a:lnSpc>
              <a:spcBef>
                <a:spcPts val="0"/>
              </a:spcBef>
              <a:spcAft>
                <a:spcPts val="200"/>
              </a:spcAft>
            </a:pPr>
            <a:r>
              <a:rPr lang="en-US" sz="2000" b="0" i="0" dirty="0">
                <a:solidFill>
                  <a:srgbClr val="000000"/>
                </a:solidFill>
                <a:latin typeface="Times New Roman"/>
                <a:cs typeface="Times New Roman"/>
              </a:rPr>
              <a:t>Sailors can request assignment to Sea or Shore special programs by:</a:t>
            </a:r>
            <a:endParaRPr lang="en-US" sz="2000">
              <a:latin typeface="Times New Roman"/>
              <a:ea typeface="Tahoma"/>
              <a:cs typeface="Times New Roman"/>
            </a:endParaRPr>
          </a:p>
          <a:p>
            <a:pPr lvl="1">
              <a:lnSpc>
                <a:spcPct val="100000"/>
              </a:lnSpc>
              <a:spcBef>
                <a:spcPts val="0"/>
              </a:spcBef>
              <a:spcAft>
                <a:spcPts val="200"/>
              </a:spcAft>
            </a:pPr>
            <a:r>
              <a:rPr lang="en-US" sz="2000" b="0" i="0" dirty="0">
                <a:solidFill>
                  <a:srgbClr val="000000"/>
                </a:solidFill>
                <a:latin typeface="Times New Roman"/>
                <a:cs typeface="Times New Roman"/>
              </a:rPr>
              <a:t>Contacting rating detailer for release to special program assignment</a:t>
            </a:r>
            <a:endParaRPr lang="en-US" sz="2000">
              <a:latin typeface="Times New Roman"/>
              <a:ea typeface="Tahoma"/>
              <a:cs typeface="Times New Roman"/>
            </a:endParaRPr>
          </a:p>
          <a:p>
            <a:pPr lvl="1">
              <a:lnSpc>
                <a:spcPct val="100000"/>
              </a:lnSpc>
              <a:spcBef>
                <a:spcPts val="0"/>
              </a:spcBef>
              <a:spcAft>
                <a:spcPts val="200"/>
              </a:spcAft>
            </a:pPr>
            <a:r>
              <a:rPr lang="en-US" sz="2000" b="0" i="0" dirty="0">
                <a:solidFill>
                  <a:srgbClr val="000000"/>
                </a:solidFill>
                <a:latin typeface="Times New Roman"/>
                <a:cs typeface="Times New Roman"/>
              </a:rPr>
              <a:t>Discuss Special Program opportunities at </a:t>
            </a:r>
            <a:r>
              <a:rPr lang="en-US" sz="2000" dirty="0">
                <a:solidFill>
                  <a:srgbClr val="000000"/>
                </a:solidFill>
                <a:latin typeface="Times New Roman"/>
                <a:cs typeface="Times New Roman"/>
              </a:rPr>
              <a:t>the career decision</a:t>
            </a:r>
            <a:r>
              <a:rPr lang="en-US" sz="2000" b="0" i="0" dirty="0">
                <a:solidFill>
                  <a:srgbClr val="000000"/>
                </a:solidFill>
                <a:latin typeface="Times New Roman"/>
                <a:cs typeface="Times New Roman"/>
              </a:rPr>
              <a:t> </a:t>
            </a:r>
            <a:r>
              <a:rPr lang="en-US" sz="2000" dirty="0">
                <a:solidFill>
                  <a:srgbClr val="000000"/>
                </a:solidFill>
                <a:latin typeface="Times New Roman"/>
                <a:cs typeface="Times New Roman"/>
              </a:rPr>
              <a:t>CDB</a:t>
            </a:r>
            <a:r>
              <a:rPr lang="en-US" sz="2000" b="0" i="0" dirty="0">
                <a:solidFill>
                  <a:srgbClr val="000000"/>
                </a:solidFill>
                <a:latin typeface="Times New Roman"/>
                <a:cs typeface="Times New Roman"/>
              </a:rPr>
              <a:t> so they don’t miss</a:t>
            </a:r>
            <a:r>
              <a:rPr lang="en-US" sz="2000" dirty="0">
                <a:solidFill>
                  <a:srgbClr val="000000"/>
                </a:solidFill>
                <a:latin typeface="Times New Roman"/>
                <a:cs typeface="Times New Roman"/>
              </a:rPr>
              <a:t> an </a:t>
            </a:r>
            <a:r>
              <a:rPr lang="en-US" sz="2000" b="0" i="0" dirty="0">
                <a:solidFill>
                  <a:srgbClr val="000000"/>
                </a:solidFill>
                <a:latin typeface="Times New Roman"/>
                <a:cs typeface="Times New Roman"/>
              </a:rPr>
              <a:t>opportunity</a:t>
            </a:r>
            <a:endParaRPr lang="en-US" sz="2000">
              <a:latin typeface="Times New Roman"/>
              <a:ea typeface="Tahoma"/>
              <a:cs typeface="Times New Roman"/>
            </a:endParaRPr>
          </a:p>
          <a:p>
            <a:pPr lvl="1">
              <a:lnSpc>
                <a:spcPct val="100000"/>
              </a:lnSpc>
              <a:spcBef>
                <a:spcPts val="0"/>
              </a:spcBef>
              <a:spcAft>
                <a:spcPts val="200"/>
              </a:spcAft>
            </a:pPr>
            <a:r>
              <a:rPr lang="en-US" sz="2000" b="0" i="0" dirty="0">
                <a:solidFill>
                  <a:srgbClr val="000000"/>
                </a:solidFill>
                <a:latin typeface="Times New Roman"/>
                <a:cs typeface="Times New Roman"/>
              </a:rPr>
              <a:t>Submit NAVPERS 1306/7, 14-16 months prior to their PRD</a:t>
            </a:r>
            <a:endParaRPr lang="en-US" sz="2000" dirty="0">
              <a:latin typeface="Times New Roman"/>
              <a:ea typeface="Tahoma"/>
              <a:cs typeface="Times New Roman"/>
            </a:endParaRPr>
          </a:p>
          <a:p>
            <a:pPr>
              <a:lnSpc>
                <a:spcPct val="100000"/>
              </a:lnSpc>
              <a:spcBef>
                <a:spcPts val="0"/>
              </a:spcBef>
            </a:pPr>
            <a:endParaRPr lang="en-US" dirty="0">
              <a:ea typeface="Tahoma"/>
              <a:cs typeface="Tahoma"/>
            </a:endParaRPr>
          </a:p>
        </p:txBody>
      </p:sp>
    </p:spTree>
    <p:extLst>
      <p:ext uri="{BB962C8B-B14F-4D97-AF65-F5344CB8AC3E}">
        <p14:creationId xmlns:p14="http://schemas.microsoft.com/office/powerpoint/2010/main" val="47841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 y="3154"/>
            <a:ext cx="12194281" cy="1325563"/>
          </a:xfrm>
        </p:spPr>
        <p:txBody>
          <a:bodyPr>
            <a:normAutofit/>
          </a:bodyPr>
          <a:lstStyle/>
          <a:p>
            <a:pPr algn="ctr"/>
            <a:r>
              <a:rPr lang="en-US" sz="3200" b="1" i="0" dirty="0">
                <a:solidFill>
                  <a:srgbClr val="000000"/>
                </a:solidFill>
                <a:latin typeface="Times New Roman"/>
                <a:cs typeface="Times New Roman"/>
              </a:rPr>
              <a:t>Special Program Screening Form </a:t>
            </a:r>
            <a:br>
              <a:rPr lang="en-US" sz="3200" b="1" dirty="0">
                <a:solidFill>
                  <a:srgbClr val="000000"/>
                </a:solidFill>
                <a:latin typeface="Times New Roman"/>
                <a:cs typeface="Times New Roman"/>
              </a:rPr>
            </a:br>
            <a:r>
              <a:rPr lang="en-US" sz="2000" i="0" dirty="0">
                <a:solidFill>
                  <a:srgbClr val="000000"/>
                </a:solidFill>
                <a:latin typeface="Times New Roman"/>
                <a:cs typeface="Times New Roman"/>
              </a:rPr>
              <a:t>NAVPERS 1306/92</a:t>
            </a:r>
          </a:p>
        </p:txBody>
      </p:sp>
      <p:sp>
        <p:nvSpPr>
          <p:cNvPr id="3" name="Content Placeholder 2"/>
          <p:cNvSpPr>
            <a:spLocks noGrp="1"/>
          </p:cNvSpPr>
          <p:nvPr>
            <p:ph idx="1"/>
          </p:nvPr>
        </p:nvSpPr>
        <p:spPr>
          <a:xfrm>
            <a:off x="1066800" y="1328717"/>
            <a:ext cx="10058400" cy="5026586"/>
          </a:xfrm>
        </p:spPr>
        <p:txBody>
          <a:bodyPr vert="horz" lIns="91440" tIns="45720" rIns="91440" bIns="45720" rtlCol="0" anchor="t">
            <a:normAutofit/>
          </a:bodyPr>
          <a:lstStyle/>
          <a:p>
            <a:r>
              <a:rPr lang="en-US" sz="2000" b="0" i="0" dirty="0">
                <a:solidFill>
                  <a:srgbClr val="000000"/>
                </a:solidFill>
                <a:latin typeface="Times New Roman"/>
                <a:cs typeface="Times New Roman"/>
              </a:rPr>
              <a:t>Is the primary form to screen Sailors for Sea and Shore special programs</a:t>
            </a:r>
          </a:p>
          <a:p>
            <a:r>
              <a:rPr lang="en-US" sz="2000" b="0" i="0" dirty="0">
                <a:solidFill>
                  <a:srgbClr val="000000"/>
                </a:solidFill>
                <a:latin typeface="Times New Roman"/>
                <a:cs typeface="Times New Roman"/>
              </a:rPr>
              <a:t>It can be found on </a:t>
            </a:r>
            <a:r>
              <a:rPr lang="en-US" sz="2000" b="0" i="0" dirty="0" err="1">
                <a:solidFill>
                  <a:srgbClr val="000000"/>
                </a:solidFill>
                <a:latin typeface="Times New Roman"/>
                <a:cs typeface="Times New Roman"/>
              </a:rPr>
              <a:t>MyNavy</a:t>
            </a:r>
            <a:r>
              <a:rPr lang="en-US" sz="2000" b="0" i="0" dirty="0">
                <a:solidFill>
                  <a:srgbClr val="000000"/>
                </a:solidFill>
                <a:latin typeface="Times New Roman"/>
                <a:cs typeface="Times New Roman"/>
              </a:rPr>
              <a:t> HR: </a:t>
            </a:r>
          </a:p>
          <a:p>
            <a:pPr lvl="1"/>
            <a:r>
              <a:rPr lang="en-US" sz="2000" b="0" i="0" dirty="0">
                <a:solidFill>
                  <a:srgbClr val="000000"/>
                </a:solidFill>
                <a:latin typeface="Times New Roman"/>
                <a:cs typeface="Times New Roman"/>
              </a:rPr>
              <a:t>References&gt;Forms&gt;NAVPERS</a:t>
            </a:r>
          </a:p>
          <a:p>
            <a:r>
              <a:rPr lang="en-US" sz="2000" b="0" i="0" dirty="0">
                <a:solidFill>
                  <a:srgbClr val="000000"/>
                </a:solidFill>
                <a:latin typeface="Times New Roman"/>
                <a:cs typeface="Times New Roman"/>
              </a:rPr>
              <a:t>Each program provides guidance for completion (i.e. fill in Section A and C only)</a:t>
            </a:r>
          </a:p>
          <a:p>
            <a:r>
              <a:rPr lang="en-US" sz="2000" b="0" i="0" dirty="0">
                <a:solidFill>
                  <a:srgbClr val="000000"/>
                </a:solidFill>
                <a:latin typeface="Times New Roman"/>
                <a:cs typeface="Times New Roman"/>
              </a:rPr>
              <a:t>When verifying each section ensure to include supporting documentation for accuracy such as:</a:t>
            </a:r>
          </a:p>
          <a:p>
            <a:pPr lvl="1"/>
            <a:r>
              <a:rPr lang="en-US" sz="2000" b="0" i="0" dirty="0">
                <a:solidFill>
                  <a:srgbClr val="000000"/>
                </a:solidFill>
                <a:latin typeface="Times New Roman"/>
                <a:cs typeface="Times New Roman"/>
              </a:rPr>
              <a:t>Evaluations</a:t>
            </a:r>
          </a:p>
          <a:p>
            <a:pPr lvl="1"/>
            <a:r>
              <a:rPr lang="en-US" sz="2000" b="0" i="0" dirty="0">
                <a:solidFill>
                  <a:srgbClr val="000000"/>
                </a:solidFill>
                <a:latin typeface="Times New Roman"/>
                <a:cs typeface="Times New Roman"/>
              </a:rPr>
              <a:t>PRIMS data</a:t>
            </a:r>
          </a:p>
          <a:p>
            <a:pPr lvl="1"/>
            <a:r>
              <a:rPr lang="en-US" sz="2000" b="0" i="0" dirty="0">
                <a:solidFill>
                  <a:srgbClr val="000000"/>
                </a:solidFill>
                <a:latin typeface="Times New Roman"/>
                <a:cs typeface="Times New Roman"/>
              </a:rPr>
              <a:t>Member Data Summary (NSIPS)</a:t>
            </a:r>
          </a:p>
          <a:p>
            <a:pPr lvl="1"/>
            <a:r>
              <a:rPr lang="en-US" sz="2000" b="0" i="0" dirty="0">
                <a:solidFill>
                  <a:srgbClr val="000000"/>
                </a:solidFill>
                <a:latin typeface="Times New Roman"/>
                <a:cs typeface="Times New Roman"/>
              </a:rPr>
              <a:t>DAPA screening</a:t>
            </a:r>
          </a:p>
          <a:p>
            <a:pPr lvl="1"/>
            <a:endParaRPr lang="en-US" sz="2000" dirty="0">
              <a:solidFill>
                <a:srgbClr val="000000"/>
              </a:solidFill>
              <a:latin typeface="Times New Roman"/>
              <a:cs typeface="Times New Roman"/>
            </a:endParaRPr>
          </a:p>
          <a:p>
            <a:pPr marL="285750" lvl="1" indent="-285750"/>
            <a:r>
              <a:rPr lang="en-US" sz="2000" dirty="0">
                <a:solidFill>
                  <a:srgbClr val="000000"/>
                </a:solidFill>
                <a:latin typeface="Times New Roman"/>
                <a:cs typeface="Times New Roman"/>
              </a:rPr>
              <a:t>Several Special Programs have their own screening forms.  Refer to the MILPERSMAN for program when completing screening requirements. </a:t>
            </a:r>
          </a:p>
          <a:p>
            <a:pPr lvl="1"/>
            <a:endParaRPr lang="en-US" dirty="0">
              <a:solidFill>
                <a:srgbClr val="E59EDD"/>
              </a:solidFill>
              <a:latin typeface="Aptos" panose="02110004020202020204"/>
              <a:cs typeface="Times New Roman"/>
            </a:endParaRPr>
          </a:p>
          <a:p>
            <a:endParaRPr lang="en-US" dirty="0">
              <a:solidFill>
                <a:srgbClr val="000000"/>
              </a:solidFill>
              <a:latin typeface="Aptos" panose="02110004020202020204"/>
              <a:cs typeface="Times New Roman"/>
            </a:endParaRPr>
          </a:p>
        </p:txBody>
      </p:sp>
    </p:spTree>
    <p:extLst>
      <p:ext uri="{BB962C8B-B14F-4D97-AF65-F5344CB8AC3E}">
        <p14:creationId xmlns:p14="http://schemas.microsoft.com/office/powerpoint/2010/main" val="17979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 y="-3626"/>
            <a:ext cx="12195756" cy="1032109"/>
          </a:xfrm>
        </p:spPr>
        <p:txBody>
          <a:bodyPr vert="horz" lIns="91440" tIns="45720" rIns="91440" bIns="45720" rtlCol="0" anchor="ctr">
            <a:noAutofit/>
          </a:bodyPr>
          <a:lstStyle/>
          <a:p>
            <a:pPr algn="ctr"/>
            <a:r>
              <a:rPr lang="en-US" sz="3200" b="1" dirty="0">
                <a:solidFill>
                  <a:srgbClr val="000000"/>
                </a:solidFill>
                <a:latin typeface="Times New Roman"/>
                <a:cs typeface="Times New Roman"/>
              </a:rPr>
              <a:t>Special Program Screening Form</a:t>
            </a:r>
            <a:r>
              <a:rPr lang="en-US" sz="2800" b="1" dirty="0">
                <a:solidFill>
                  <a:srgbClr val="000000"/>
                </a:solidFill>
                <a:latin typeface="Times New Roman"/>
                <a:cs typeface="Times New Roman"/>
              </a:rPr>
              <a:t> </a:t>
            </a:r>
            <a:br>
              <a:rPr lang="en-US" sz="2800" b="1" dirty="0">
                <a:solidFill>
                  <a:srgbClr val="000000"/>
                </a:solidFill>
                <a:latin typeface="Times New Roman"/>
                <a:cs typeface="Times New Roman"/>
              </a:rPr>
            </a:br>
            <a:r>
              <a:rPr lang="en-US" sz="2000" i="0" dirty="0">
                <a:solidFill>
                  <a:srgbClr val="000000"/>
                </a:solidFill>
                <a:latin typeface="Times New Roman"/>
                <a:cs typeface="Times New Roman"/>
              </a:rPr>
              <a:t>NAVPERS 1306/92</a:t>
            </a:r>
            <a:endParaRPr lang="en-US" sz="2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700" y="1128927"/>
            <a:ext cx="3186771" cy="441320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530" y="1133729"/>
            <a:ext cx="3186771" cy="4423061"/>
          </a:xfrm>
          <a:prstGeom prst="rect">
            <a:avLst/>
          </a:prstGeom>
        </p:spPr>
      </p:pic>
      <p:sp>
        <p:nvSpPr>
          <p:cNvPr id="8" name="Rectangle 7"/>
          <p:cNvSpPr/>
          <p:nvPr/>
        </p:nvSpPr>
        <p:spPr>
          <a:xfrm>
            <a:off x="5812428" y="3705958"/>
            <a:ext cx="5449711" cy="707886"/>
          </a:xfrm>
          <a:prstGeom prst="rect">
            <a:avLst/>
          </a:prstGeom>
          <a:solidFill>
            <a:schemeClr val="bg1">
              <a:lumMod val="95000"/>
            </a:schemeClr>
          </a:solidFill>
          <a:ln w="12700">
            <a:solidFill>
              <a:schemeClr val="tx1"/>
            </a:solidFill>
          </a:ln>
        </p:spPr>
        <p:txBody>
          <a:bodyPr wrap="square" lIns="91440" tIns="45720" rIns="91440" bIns="45720" anchor="t">
            <a:spAutoFit/>
          </a:bodyPr>
          <a:lstStyle/>
          <a:p>
            <a:pPr marL="228600" indent="-228600" defTabSz="457200">
              <a:buFont typeface="Arial" panose="020B0604020202020204" pitchFamily="34" charset="0"/>
              <a:buChar char="•"/>
              <a:defRPr/>
            </a:pPr>
            <a:r>
              <a:rPr lang="en-US" sz="2000" b="0" i="0" dirty="0">
                <a:solidFill>
                  <a:srgbClr val="000000"/>
                </a:solidFill>
                <a:latin typeface="Times New Roman"/>
                <a:cs typeface="Times New Roman"/>
              </a:rPr>
              <a:t>Refer to the </a:t>
            </a:r>
            <a:r>
              <a:rPr lang="en-US" sz="2000" dirty="0">
                <a:solidFill>
                  <a:srgbClr val="000000"/>
                </a:solidFill>
                <a:latin typeface="Times New Roman"/>
                <a:cs typeface="Times New Roman"/>
              </a:rPr>
              <a:t>program's</a:t>
            </a:r>
            <a:r>
              <a:rPr lang="en-US" sz="2000" b="0" i="0" dirty="0">
                <a:solidFill>
                  <a:srgbClr val="000000"/>
                </a:solidFill>
                <a:latin typeface="Times New Roman"/>
                <a:cs typeface="Times New Roman"/>
              </a:rPr>
              <a:t> MILPERSMAN</a:t>
            </a:r>
            <a:r>
              <a:rPr lang="en-US" sz="2000" dirty="0">
                <a:solidFill>
                  <a:srgbClr val="000000"/>
                </a:solidFill>
                <a:latin typeface="Times New Roman"/>
                <a:cs typeface="Times New Roman"/>
              </a:rPr>
              <a:t> article</a:t>
            </a:r>
            <a:r>
              <a:rPr lang="en-US" sz="2000" b="0" i="0" dirty="0">
                <a:solidFill>
                  <a:srgbClr val="000000"/>
                </a:solidFill>
                <a:latin typeface="Times New Roman"/>
                <a:cs typeface="Times New Roman"/>
              </a:rPr>
              <a:t> for the required screening sections to complete</a:t>
            </a:r>
          </a:p>
        </p:txBody>
      </p:sp>
      <p:sp>
        <p:nvSpPr>
          <p:cNvPr id="5" name="Rectangle 4">
            <a:extLst>
              <a:ext uri="{FF2B5EF4-FFF2-40B4-BE49-F238E27FC236}">
                <a16:creationId xmlns:a16="http://schemas.microsoft.com/office/drawing/2014/main" id="{1F57AC6D-F462-194E-4301-7153FCB88C15}"/>
              </a:ext>
            </a:extLst>
          </p:cNvPr>
          <p:cNvSpPr>
            <a:spLocks noGrp="1" noRot="1" noMove="1" noResize="1" noEditPoints="1" noAdjustHandles="1" noChangeArrowheads="1" noChangeShapeType="1"/>
          </p:cNvSpPr>
          <p:nvPr/>
        </p:nvSpPr>
        <p:spPr>
          <a:xfrm rot="18396992">
            <a:off x="6510222" y="2068259"/>
            <a:ext cx="2804807"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SAMPLE</a:t>
            </a:r>
          </a:p>
        </p:txBody>
      </p:sp>
      <p:sp>
        <p:nvSpPr>
          <p:cNvPr id="6" name="Rectangle 5">
            <a:extLst>
              <a:ext uri="{FF2B5EF4-FFF2-40B4-BE49-F238E27FC236}">
                <a16:creationId xmlns:a16="http://schemas.microsoft.com/office/drawing/2014/main" id="{7715C360-E231-D1D5-12AD-F93ED1B80B71}"/>
              </a:ext>
            </a:extLst>
          </p:cNvPr>
          <p:cNvSpPr>
            <a:spLocks noGrp="1" noRot="1" noMove="1" noResize="1" noEditPoints="1" noAdjustHandles="1" noChangeArrowheads="1" noChangeShapeType="1"/>
          </p:cNvSpPr>
          <p:nvPr/>
        </p:nvSpPr>
        <p:spPr>
          <a:xfrm rot="18396992">
            <a:off x="2452600" y="2883594"/>
            <a:ext cx="3305978" cy="923330"/>
          </a:xfrm>
          <a:prstGeom prst="rect">
            <a:avLst/>
          </a:prstGeom>
          <a:noFill/>
        </p:spPr>
        <p:txBody>
          <a:bodyPr wrap="squar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SAMPLE</a:t>
            </a:r>
          </a:p>
        </p:txBody>
      </p:sp>
    </p:spTree>
    <p:extLst>
      <p:ext uri="{BB962C8B-B14F-4D97-AF65-F5344CB8AC3E}">
        <p14:creationId xmlns:p14="http://schemas.microsoft.com/office/powerpoint/2010/main" val="9526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 y="1"/>
            <a:ext cx="12186138" cy="1206387"/>
          </a:xfrm>
        </p:spPr>
        <p:txBody>
          <a:bodyPr>
            <a:noAutofit/>
          </a:bodyPr>
          <a:lstStyle/>
          <a:p>
            <a:pPr algn="ctr"/>
            <a:r>
              <a:rPr lang="en-US" sz="3200" b="1" i="0" dirty="0">
                <a:solidFill>
                  <a:srgbClr val="000000"/>
                </a:solidFill>
                <a:latin typeface="Times New Roman"/>
                <a:ea typeface="Tahoma"/>
                <a:cs typeface="Tahoma"/>
              </a:rPr>
              <a:t>Shore Special Programs </a:t>
            </a:r>
            <a:br>
              <a:rPr lang="en-US" sz="3200" b="1" dirty="0">
                <a:solidFill>
                  <a:srgbClr val="000000"/>
                </a:solidFill>
                <a:latin typeface="Times New Roman"/>
                <a:ea typeface="Tahoma"/>
                <a:cs typeface="Tahoma"/>
              </a:rPr>
            </a:br>
            <a:r>
              <a:rPr lang="en-US" sz="2000" dirty="0">
                <a:solidFill>
                  <a:srgbClr val="000000"/>
                </a:solidFill>
                <a:latin typeface="Times New Roman"/>
                <a:ea typeface="Tahoma"/>
                <a:cs typeface="Tahoma"/>
              </a:rPr>
              <a:t>(</a:t>
            </a:r>
            <a:r>
              <a:rPr lang="en-US" sz="2000" i="0" dirty="0">
                <a:solidFill>
                  <a:srgbClr val="000000"/>
                </a:solidFill>
                <a:latin typeface="Times New Roman"/>
                <a:ea typeface="Tahoma"/>
                <a:cs typeface="Tahoma"/>
              </a:rPr>
              <a:t>PERS-4010)</a:t>
            </a:r>
          </a:p>
        </p:txBody>
      </p:sp>
      <p:sp>
        <p:nvSpPr>
          <p:cNvPr id="3" name="Content Placeholder 2"/>
          <p:cNvSpPr>
            <a:spLocks noGrp="1"/>
          </p:cNvSpPr>
          <p:nvPr>
            <p:ph idx="1"/>
          </p:nvPr>
        </p:nvSpPr>
        <p:spPr>
          <a:xfrm>
            <a:off x="1074127" y="1531952"/>
            <a:ext cx="10058400" cy="3785929"/>
          </a:xfrm>
        </p:spPr>
        <p:txBody>
          <a:bodyPr vert="horz" lIns="91440" tIns="45720" rIns="91440" bIns="45720" rtlCol="0" anchor="t">
            <a:normAutofit/>
          </a:bodyPr>
          <a:lstStyle/>
          <a:p>
            <a:r>
              <a:rPr lang="en-US" sz="2000" b="0" i="0" dirty="0">
                <a:solidFill>
                  <a:srgbClr val="000000"/>
                </a:solidFill>
                <a:latin typeface="Times New Roman"/>
                <a:cs typeface="Times New Roman"/>
              </a:rPr>
              <a:t>Currently has over 14,000 Sailors detailed</a:t>
            </a:r>
            <a:endParaRPr lang="en-US" sz="2000">
              <a:latin typeface="Times New Roman"/>
              <a:ea typeface="Tahoma"/>
              <a:cs typeface="Times New Roman"/>
            </a:endParaRPr>
          </a:p>
          <a:p>
            <a:r>
              <a:rPr lang="en-US" sz="2000" b="0" i="0" dirty="0">
                <a:solidFill>
                  <a:srgbClr val="000000"/>
                </a:solidFill>
                <a:latin typeface="Times New Roman"/>
                <a:cs typeface="Times New Roman"/>
              </a:rPr>
              <a:t>Not geared toward a specific rating</a:t>
            </a:r>
            <a:endParaRPr lang="en-US" sz="2000">
              <a:latin typeface="Times New Roman"/>
              <a:ea typeface="Tahoma"/>
              <a:cs typeface="Times New Roman"/>
            </a:endParaRPr>
          </a:p>
          <a:p>
            <a:r>
              <a:rPr lang="en-US" sz="2000" b="0" i="0" dirty="0">
                <a:solidFill>
                  <a:srgbClr val="000000"/>
                </a:solidFill>
                <a:latin typeface="Times New Roman"/>
                <a:cs typeface="Times New Roman"/>
              </a:rPr>
              <a:t>The following programs will be highlighted however utilize </a:t>
            </a:r>
            <a:r>
              <a:rPr lang="en-US" sz="2000" b="0" i="0" err="1">
                <a:solidFill>
                  <a:srgbClr val="000000"/>
                </a:solidFill>
                <a:latin typeface="Times New Roman"/>
                <a:cs typeface="Times New Roman"/>
              </a:rPr>
              <a:t>MyNavy</a:t>
            </a:r>
            <a:r>
              <a:rPr lang="en-US" sz="2000" b="0" i="0" dirty="0">
                <a:solidFill>
                  <a:srgbClr val="000000"/>
                </a:solidFill>
                <a:latin typeface="Times New Roman"/>
                <a:cs typeface="Times New Roman"/>
              </a:rPr>
              <a:t> HR to find new and current opportunities:</a:t>
            </a:r>
          </a:p>
          <a:p>
            <a:pPr lvl="1"/>
            <a:r>
              <a:rPr lang="en-US" sz="2000" dirty="0">
                <a:solidFill>
                  <a:srgbClr val="000000"/>
                </a:solidFill>
                <a:latin typeface="Times New Roman"/>
                <a:cs typeface="Times New Roman"/>
              </a:rPr>
              <a:t>Navy</a:t>
            </a:r>
            <a:r>
              <a:rPr lang="en-US" sz="2000" b="0" i="0" dirty="0">
                <a:solidFill>
                  <a:srgbClr val="000000"/>
                </a:solidFill>
                <a:latin typeface="Times New Roman"/>
                <a:cs typeface="Times New Roman"/>
              </a:rPr>
              <a:t> Recruiting</a:t>
            </a:r>
            <a:endParaRPr lang="en-US" sz="2000" b="0" i="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Recruit Division Commander (RDC)</a:t>
            </a:r>
          </a:p>
          <a:p>
            <a:pPr lvl="1"/>
            <a:r>
              <a:rPr lang="en-US" sz="2000" b="0" i="0" dirty="0">
                <a:solidFill>
                  <a:srgbClr val="000000"/>
                </a:solidFill>
                <a:latin typeface="Times New Roman"/>
                <a:cs typeface="Times New Roman"/>
              </a:rPr>
              <a:t>Enlisted Detailing</a:t>
            </a:r>
          </a:p>
          <a:p>
            <a:pPr lvl="1"/>
            <a:r>
              <a:rPr lang="en-US" sz="2000" b="0" i="0" dirty="0">
                <a:solidFill>
                  <a:srgbClr val="000000"/>
                </a:solidFill>
                <a:latin typeface="Times New Roman"/>
                <a:cs typeface="Times New Roman"/>
              </a:rPr>
              <a:t>Embassy Duty</a:t>
            </a:r>
            <a:endParaRPr lang="en-US" sz="2000">
              <a:solidFill>
                <a:srgbClr val="FF0000"/>
              </a:solidFill>
              <a:latin typeface="Times New Roman"/>
              <a:ea typeface="Tahoma"/>
              <a:cs typeface="Times New Roman"/>
            </a:endParaRPr>
          </a:p>
          <a:p>
            <a:pPr lvl="1"/>
            <a:r>
              <a:rPr lang="en-US" sz="2000" b="0" i="0" dirty="0">
                <a:solidFill>
                  <a:srgbClr val="000000"/>
                </a:solidFill>
                <a:latin typeface="Times New Roman"/>
                <a:cs typeface="Times New Roman"/>
              </a:rPr>
              <a:t>USS Constitution</a:t>
            </a:r>
            <a:endParaRPr lang="en-US" sz="2000">
              <a:solidFill>
                <a:srgbClr val="FF0000"/>
              </a:solidFill>
              <a:latin typeface="Times New Roman"/>
              <a:ea typeface="Tahoma"/>
              <a:cs typeface="Times New Roman"/>
            </a:endParaRPr>
          </a:p>
          <a:p>
            <a:pPr lvl="1"/>
            <a:r>
              <a:rPr lang="en-US" sz="2000" b="0" i="0" dirty="0">
                <a:solidFill>
                  <a:srgbClr val="000000"/>
                </a:solidFill>
                <a:latin typeface="Times New Roman"/>
                <a:cs typeface="Times New Roman"/>
              </a:rPr>
              <a:t>Instructor Duty</a:t>
            </a:r>
          </a:p>
          <a:p>
            <a:pPr marL="457200" lvl="1" indent="0">
              <a:buNone/>
            </a:pPr>
            <a:endParaRPr lang="en-US" sz="2000" dirty="0"/>
          </a:p>
        </p:txBody>
      </p:sp>
    </p:spTree>
    <p:extLst>
      <p:ext uri="{BB962C8B-B14F-4D97-AF65-F5344CB8AC3E}">
        <p14:creationId xmlns:p14="http://schemas.microsoft.com/office/powerpoint/2010/main" val="173126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 y="-1998"/>
            <a:ext cx="12195756" cy="1180336"/>
          </a:xfrm>
        </p:spPr>
        <p:txBody>
          <a:bodyPr>
            <a:normAutofit/>
          </a:bodyPr>
          <a:lstStyle/>
          <a:p>
            <a:pPr algn="ctr">
              <a:spcBef>
                <a:spcPts val="0"/>
              </a:spcBef>
              <a:spcAft>
                <a:spcPts val="200"/>
              </a:spcAft>
            </a:pPr>
            <a:r>
              <a:rPr lang="en-US" sz="3200" b="1" i="0" dirty="0">
                <a:solidFill>
                  <a:srgbClr val="000000"/>
                </a:solidFill>
                <a:latin typeface="Times New Roman"/>
                <a:cs typeface="Times New Roman"/>
              </a:rPr>
              <a:t>Instructor Duty</a:t>
            </a:r>
            <a:br>
              <a:rPr lang="en-US" sz="3200" b="1" dirty="0">
                <a:solidFill>
                  <a:srgbClr val="000000"/>
                </a:solidFill>
                <a:latin typeface="Times New Roman"/>
                <a:cs typeface="Times New Roman"/>
              </a:rPr>
            </a:br>
            <a:r>
              <a:rPr lang="en-US" sz="2000" dirty="0">
                <a:solidFill>
                  <a:srgbClr val="000000"/>
                </a:solidFill>
                <a:latin typeface="Times New Roman"/>
                <a:cs typeface="Times New Roman"/>
              </a:rPr>
              <a:t>MILPERSMAN 1306-953</a:t>
            </a:r>
            <a:endParaRPr lang="en-US"/>
          </a:p>
        </p:txBody>
      </p:sp>
      <p:sp>
        <p:nvSpPr>
          <p:cNvPr id="3" name="Content Placeholder 2"/>
          <p:cNvSpPr>
            <a:spLocks noGrp="1"/>
          </p:cNvSpPr>
          <p:nvPr>
            <p:ph idx="1"/>
          </p:nvPr>
        </p:nvSpPr>
        <p:spPr>
          <a:xfrm>
            <a:off x="1066800" y="1071622"/>
            <a:ext cx="10058400" cy="5322625"/>
          </a:xfrm>
        </p:spPr>
        <p:txBody>
          <a:bodyPr vert="horz" lIns="91440" tIns="45720" rIns="91440" bIns="45720" rtlCol="0" anchor="t">
            <a:normAutofit/>
          </a:bodyPr>
          <a:lstStyle/>
          <a:p>
            <a:r>
              <a:rPr lang="en-US" sz="2000" b="0" i="0" dirty="0">
                <a:solidFill>
                  <a:srgbClr val="000000"/>
                </a:solidFill>
                <a:latin typeface="Times New Roman"/>
                <a:cs typeface="Times New Roman"/>
              </a:rPr>
              <a:t>Instructors are detailed to commands responsible for formal training programs</a:t>
            </a:r>
            <a:r>
              <a:rPr lang="en-US" sz="2000" dirty="0">
                <a:solidFill>
                  <a:srgbClr val="000000"/>
                </a:solidFill>
                <a:latin typeface="Times New Roman"/>
                <a:cs typeface="Times New Roman"/>
              </a:rPr>
              <a:t> for</a:t>
            </a:r>
            <a:r>
              <a:rPr lang="en-US" sz="2000" b="0" i="0" dirty="0">
                <a:solidFill>
                  <a:srgbClr val="000000"/>
                </a:solidFill>
                <a:latin typeface="Times New Roman"/>
                <a:cs typeface="Times New Roman"/>
              </a:rPr>
              <a:t> military or civilian personnel</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r>
              <a:rPr lang="en-US" sz="2000" b="0" i="0" dirty="0">
                <a:solidFill>
                  <a:srgbClr val="000000"/>
                </a:solidFill>
                <a:latin typeface="Times New Roman"/>
                <a:cs typeface="Times New Roman"/>
              </a:rPr>
              <a:t>Requirements:</a:t>
            </a:r>
          </a:p>
          <a:p>
            <a:pPr lvl="1"/>
            <a:r>
              <a:rPr lang="en-US" sz="2000" b="0" i="0" dirty="0">
                <a:solidFill>
                  <a:srgbClr val="000000"/>
                </a:solidFill>
                <a:latin typeface="Times New Roman"/>
                <a:cs typeface="Times New Roman"/>
              </a:rPr>
              <a:t>E5 and above</a:t>
            </a:r>
          </a:p>
          <a:p>
            <a:pPr lvl="1"/>
            <a:r>
              <a:rPr lang="en-US" sz="2000" b="0" i="0" dirty="0">
                <a:solidFill>
                  <a:srgbClr val="000000"/>
                </a:solidFill>
                <a:latin typeface="Times New Roman"/>
                <a:cs typeface="Times New Roman"/>
              </a:rPr>
              <a:t>Complete all sections of 1306/92</a:t>
            </a:r>
          </a:p>
          <a:p>
            <a:pPr lvl="1"/>
            <a:r>
              <a:rPr lang="en-US" sz="2000" dirty="0">
                <a:solidFill>
                  <a:srgbClr val="000000"/>
                </a:solidFill>
                <a:latin typeface="Times New Roman"/>
                <a:cs typeface="Times New Roman"/>
              </a:rPr>
              <a:t>Be within</a:t>
            </a:r>
            <a:r>
              <a:rPr lang="en-US" sz="2000" b="0" i="0" dirty="0">
                <a:solidFill>
                  <a:srgbClr val="000000"/>
                </a:solidFill>
                <a:latin typeface="Times New Roman"/>
                <a:cs typeface="Times New Roman"/>
              </a:rPr>
              <a:t> PFA standards</a:t>
            </a:r>
            <a:endParaRPr lang="en-US" sz="2000" b="0" i="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Read </a:t>
            </a:r>
            <a:r>
              <a:rPr lang="en-US" sz="2000" dirty="0">
                <a:solidFill>
                  <a:srgbClr val="000000"/>
                </a:solidFill>
                <a:latin typeface="Times New Roman"/>
                <a:cs typeface="Times New Roman"/>
              </a:rPr>
              <a:t>Aloud</a:t>
            </a:r>
            <a:r>
              <a:rPr lang="en-US" sz="2000" b="0" i="0" dirty="0">
                <a:solidFill>
                  <a:srgbClr val="000000"/>
                </a:solidFill>
                <a:latin typeface="Times New Roman"/>
                <a:cs typeface="Times New Roman"/>
              </a:rPr>
              <a:t> </a:t>
            </a:r>
            <a:r>
              <a:rPr lang="en-US" sz="2000" dirty="0">
                <a:solidFill>
                  <a:srgbClr val="000000"/>
                </a:solidFill>
                <a:latin typeface="Times New Roman"/>
                <a:cs typeface="Times New Roman"/>
              </a:rPr>
              <a:t>Test (RAT)</a:t>
            </a:r>
            <a:endParaRPr lang="en-US" sz="2000" b="0" i="0" dirty="0">
              <a:solidFill>
                <a:srgbClr val="000000"/>
              </a:solidFill>
              <a:latin typeface="Times New Roman"/>
              <a:cs typeface="Times New Roman"/>
            </a:endParaRPr>
          </a:p>
          <a:p>
            <a:pPr lvl="2"/>
            <a:r>
              <a:rPr lang="en-US" sz="1800" b="0" i="0" dirty="0">
                <a:solidFill>
                  <a:srgbClr val="000000"/>
                </a:solidFill>
                <a:latin typeface="Times New Roman"/>
                <a:cs typeface="Times New Roman"/>
              </a:rPr>
              <a:t>Administer by local MTF, Independent Duty Corpsman (IDC), medical officer, or Master Training Specialist </a:t>
            </a:r>
          </a:p>
          <a:p>
            <a:pPr lvl="1"/>
            <a:r>
              <a:rPr lang="en-US" sz="2000" b="0" i="0" dirty="0">
                <a:solidFill>
                  <a:srgbClr val="000000"/>
                </a:solidFill>
                <a:latin typeface="Times New Roman"/>
                <a:cs typeface="Times New Roman"/>
              </a:rPr>
              <a:t>High Risk</a:t>
            </a:r>
            <a:r>
              <a:rPr lang="en-US" sz="2000" dirty="0">
                <a:solidFill>
                  <a:srgbClr val="000000"/>
                </a:solidFill>
                <a:latin typeface="Times New Roman"/>
                <a:cs typeface="Times New Roman"/>
              </a:rPr>
              <a:t> Screening</a:t>
            </a:r>
            <a:r>
              <a:rPr lang="en-US" sz="2000" b="0" i="0" dirty="0">
                <a:solidFill>
                  <a:srgbClr val="000000"/>
                </a:solidFill>
                <a:latin typeface="Times New Roman"/>
                <a:cs typeface="Times New Roman"/>
              </a:rPr>
              <a:t> (as applicable)</a:t>
            </a:r>
          </a:p>
          <a:p>
            <a:pPr lvl="2"/>
            <a:r>
              <a:rPr lang="en-US" sz="1800" b="0" i="0" dirty="0">
                <a:solidFill>
                  <a:srgbClr val="000000"/>
                </a:solidFill>
                <a:latin typeface="Times New Roman"/>
                <a:cs typeface="Times New Roman"/>
              </a:rPr>
              <a:t>Required for personnel detailed to training environments which exposes the crew, staff, and students to potential risks of death, permanent disability, or loss during training</a:t>
            </a:r>
          </a:p>
          <a:p>
            <a:pPr lvl="0"/>
            <a:r>
              <a:rPr lang="en-US" sz="2000" b="0" i="0" dirty="0">
                <a:solidFill>
                  <a:srgbClr val="000000"/>
                </a:solidFill>
                <a:latin typeface="Times New Roman"/>
                <a:cs typeface="Times New Roman"/>
              </a:rPr>
              <a:t>Tour Length:</a:t>
            </a:r>
            <a:endParaRPr lang="en-US" sz="2000">
              <a:solidFill>
                <a:srgbClr val="FFFEF9"/>
              </a:solidFill>
              <a:latin typeface="Times New Roman"/>
              <a:ea typeface="Tahoma"/>
              <a:cs typeface="Times New Roman"/>
            </a:endParaRPr>
          </a:p>
          <a:p>
            <a:pPr marL="685800" lvl="2"/>
            <a:r>
              <a:rPr lang="en-US" sz="2000" b="0" i="0" dirty="0">
                <a:solidFill>
                  <a:srgbClr val="000000"/>
                </a:solidFill>
                <a:latin typeface="Times New Roman"/>
                <a:cs typeface="Times New Roman"/>
              </a:rPr>
              <a:t>36 months</a:t>
            </a:r>
          </a:p>
        </p:txBody>
      </p:sp>
    </p:spTree>
    <p:extLst>
      <p:ext uri="{BB962C8B-B14F-4D97-AF65-F5344CB8AC3E}">
        <p14:creationId xmlns:p14="http://schemas.microsoft.com/office/powerpoint/2010/main" val="105058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 y="-2930"/>
            <a:ext cx="12195756" cy="1159524"/>
          </a:xfrm>
        </p:spPr>
        <p:txBody>
          <a:bodyPr>
            <a:normAutofit/>
          </a:bodyPr>
          <a:lstStyle/>
          <a:p>
            <a:pPr algn="ctr"/>
            <a:r>
              <a:rPr lang="en-US" sz="3200" b="1" i="0" dirty="0">
                <a:solidFill>
                  <a:srgbClr val="000000"/>
                </a:solidFill>
                <a:latin typeface="Times New Roman"/>
                <a:ea typeface="Tahoma"/>
                <a:cs typeface="Tahoma"/>
              </a:rPr>
              <a:t>Enlisted Rating Detailer</a:t>
            </a:r>
            <a:br>
              <a:rPr lang="en-US" sz="2800" dirty="0">
                <a:solidFill>
                  <a:srgbClr val="000000"/>
                </a:solidFill>
                <a:latin typeface="Calibri"/>
                <a:ea typeface="Tahoma"/>
                <a:cs typeface="Tahoma"/>
              </a:rPr>
            </a:br>
            <a:r>
              <a:rPr lang="en-US" sz="2000" dirty="0">
                <a:solidFill>
                  <a:srgbClr val="000000"/>
                </a:solidFill>
                <a:latin typeface="Times New Roman"/>
                <a:ea typeface="Calibri"/>
                <a:cs typeface="Calibri"/>
              </a:rPr>
              <a:t>MILPERSMAN 1306-966</a:t>
            </a:r>
            <a:endParaRPr lang="en-US" sz="2000" b="0" i="0" dirty="0">
              <a:solidFill>
                <a:srgbClr val="000000"/>
              </a:solidFill>
              <a:latin typeface="Times New Roman"/>
              <a:ea typeface="Tahoma"/>
              <a:cs typeface="Tahoma"/>
            </a:endParaRPr>
          </a:p>
        </p:txBody>
      </p:sp>
      <p:sp>
        <p:nvSpPr>
          <p:cNvPr id="3" name="Content Placeholder 2"/>
          <p:cNvSpPr>
            <a:spLocks noGrp="1"/>
          </p:cNvSpPr>
          <p:nvPr>
            <p:ph idx="1"/>
          </p:nvPr>
        </p:nvSpPr>
        <p:spPr>
          <a:xfrm>
            <a:off x="1066800" y="1248914"/>
            <a:ext cx="10058400" cy="5217297"/>
          </a:xfrm>
        </p:spPr>
        <p:txBody>
          <a:bodyPr vert="horz" lIns="91440" tIns="45720" rIns="91440" bIns="45720" rtlCol="0" anchor="t">
            <a:normAutofit/>
          </a:bodyPr>
          <a:lstStyle/>
          <a:p>
            <a:pPr>
              <a:lnSpc>
                <a:spcPct val="100000"/>
              </a:lnSpc>
              <a:spcBef>
                <a:spcPts val="600"/>
              </a:spcBef>
              <a:spcAft>
                <a:spcPts val="600"/>
              </a:spcAft>
            </a:pPr>
            <a:r>
              <a:rPr lang="en-US" sz="2000" dirty="0">
                <a:solidFill>
                  <a:srgbClr val="000000"/>
                </a:solidFill>
                <a:latin typeface="Times New Roman"/>
                <a:ea typeface="Calibri"/>
                <a:cs typeface="Calibri"/>
              </a:rPr>
              <a:t>Foundation of the distribution management and placement of enlisted personnel. </a:t>
            </a:r>
            <a:endParaRPr lang="en-US" dirty="0"/>
          </a:p>
          <a:p>
            <a:pPr lvl="0">
              <a:lnSpc>
                <a:spcPct val="100000"/>
              </a:lnSpc>
              <a:spcBef>
                <a:spcPts val="600"/>
              </a:spcBef>
            </a:pPr>
            <a:r>
              <a:rPr lang="en-US" sz="2000" b="0" i="0" dirty="0">
                <a:solidFill>
                  <a:srgbClr val="000000"/>
                </a:solidFill>
                <a:latin typeface="Times New Roman"/>
                <a:cs typeface="Times New Roman"/>
              </a:rPr>
              <a:t>Duties include:</a:t>
            </a:r>
          </a:p>
          <a:p>
            <a:pPr lvl="1">
              <a:lnSpc>
                <a:spcPct val="100000"/>
              </a:lnSpc>
              <a:spcBef>
                <a:spcPts val="0"/>
              </a:spcBef>
            </a:pPr>
            <a:r>
              <a:rPr lang="en-US" sz="2000" b="0" i="0" dirty="0">
                <a:solidFill>
                  <a:srgbClr val="000000"/>
                </a:solidFill>
                <a:latin typeface="Times New Roman"/>
                <a:cs typeface="Times New Roman"/>
              </a:rPr>
              <a:t>Communicating with Sailors</a:t>
            </a:r>
            <a:endParaRPr lang="en-US" sz="2000">
              <a:solidFill>
                <a:srgbClr val="000000"/>
              </a:solidFill>
              <a:latin typeface="Times New Roman"/>
              <a:ea typeface="Calibri"/>
              <a:cs typeface="Times New Roman"/>
            </a:endParaRPr>
          </a:p>
          <a:p>
            <a:pPr lvl="1">
              <a:lnSpc>
                <a:spcPct val="100000"/>
              </a:lnSpc>
              <a:spcBef>
                <a:spcPts val="0"/>
              </a:spcBef>
            </a:pPr>
            <a:r>
              <a:rPr lang="en-US" sz="2000" b="0" i="0" dirty="0">
                <a:solidFill>
                  <a:srgbClr val="000000"/>
                </a:solidFill>
                <a:latin typeface="Times New Roman"/>
                <a:cs typeface="Times New Roman"/>
              </a:rPr>
              <a:t>Discuss assignment options and provide advice</a:t>
            </a:r>
          </a:p>
          <a:p>
            <a:pPr lvl="1">
              <a:lnSpc>
                <a:spcPct val="100000"/>
              </a:lnSpc>
              <a:spcBef>
                <a:spcPts val="0"/>
              </a:spcBef>
              <a:spcAft>
                <a:spcPts val="600"/>
              </a:spcAft>
            </a:pPr>
            <a:r>
              <a:rPr lang="en-US" sz="2000" b="0" i="0" dirty="0">
                <a:solidFill>
                  <a:srgbClr val="000000"/>
                </a:solidFill>
                <a:latin typeface="Times New Roman"/>
                <a:cs typeface="Times New Roman"/>
              </a:rPr>
              <a:t>Coordinate with distribution management and manning stakeholders</a:t>
            </a:r>
            <a:endParaRPr lang="en-US" sz="2000">
              <a:solidFill>
                <a:srgbClr val="FFFEF9"/>
              </a:solidFill>
              <a:latin typeface="Times New Roman"/>
              <a:cs typeface="Times New Roman"/>
            </a:endParaRPr>
          </a:p>
          <a:p>
            <a:pPr>
              <a:lnSpc>
                <a:spcPct val="100000"/>
              </a:lnSpc>
              <a:spcBef>
                <a:spcPts val="600"/>
              </a:spcBef>
              <a:spcAft>
                <a:spcPts val="600"/>
              </a:spcAft>
            </a:pPr>
            <a:r>
              <a:rPr lang="en-US" sz="2000" b="0" i="0" dirty="0">
                <a:solidFill>
                  <a:srgbClr val="000000"/>
                </a:solidFill>
                <a:latin typeface="Times New Roman"/>
                <a:cs typeface="Times New Roman"/>
              </a:rPr>
              <a:t>Responsible Office PERS-4010F</a:t>
            </a:r>
          </a:p>
          <a:p>
            <a:pPr lvl="0">
              <a:lnSpc>
                <a:spcPct val="100000"/>
              </a:lnSpc>
              <a:spcBef>
                <a:spcPts val="600"/>
              </a:spcBef>
              <a:spcAft>
                <a:spcPts val="600"/>
              </a:spcAft>
            </a:pPr>
            <a:r>
              <a:rPr lang="en-US" sz="2000" b="0" i="0" dirty="0">
                <a:solidFill>
                  <a:srgbClr val="000000"/>
                </a:solidFill>
                <a:latin typeface="Times New Roman"/>
                <a:cs typeface="Times New Roman"/>
              </a:rPr>
              <a:t>Forward package to respective rating detailer</a:t>
            </a:r>
            <a:endParaRPr lang="en-US" sz="2400" dirty="0">
              <a:latin typeface="Times New Roman"/>
              <a:cs typeface="Times New Roman"/>
            </a:endParaRPr>
          </a:p>
        </p:txBody>
      </p:sp>
    </p:spTree>
    <p:extLst>
      <p:ext uri="{BB962C8B-B14F-4D97-AF65-F5344CB8AC3E}">
        <p14:creationId xmlns:p14="http://schemas.microsoft.com/office/powerpoint/2010/main" val="3894317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aa4f8122a2d469bd63a3ddaea1e9f398">
  <xsd:schema xmlns:xsd="http://www.w3.org/2001/XMLSchema" xmlns:xs="http://www.w3.org/2001/XMLSchema" xmlns:p="http://schemas.microsoft.com/office/2006/metadata/properties" xmlns:ns2="0caf38a1-3a1c-4f86-b30f-ec0eec563c4d" targetNamespace="http://schemas.microsoft.com/office/2006/metadata/properties" ma:root="true" ma:fieldsID="7a4888f717ccd471d270bfd4b045b54d"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CFF94F-4C1E-44E3-89FB-965E390B2E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f38a1-3a1c-4f86-b30f-ec0eec563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550D16-4EFE-4723-B520-302E5E643AB5}">
  <ds:schemaRefs>
    <ds:schemaRef ds:uri="http://purl.org/dc/elements/1.1/"/>
    <ds:schemaRef ds:uri="0caf38a1-3a1c-4f86-b30f-ec0eec563c4d"/>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DAE6C2A-FE33-484B-BBD0-D616CE816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767</TotalTime>
  <Words>3336</Words>
  <Application>Microsoft Office PowerPoint</Application>
  <PresentationFormat>Widescreen</PresentationFormat>
  <Paragraphs>441</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Aptos Display</vt:lpstr>
      <vt:lpstr>Arial</vt:lpstr>
      <vt:lpstr>Calibri</vt:lpstr>
      <vt:lpstr>Segoe UI</vt:lpstr>
      <vt:lpstr>Tahoma</vt:lpstr>
      <vt:lpstr>Times New Roman</vt:lpstr>
      <vt:lpstr>Wingdings</vt:lpstr>
      <vt:lpstr>Office Theme</vt:lpstr>
      <vt:lpstr>PowerPoint Presentation</vt:lpstr>
      <vt:lpstr>Enabling Objective</vt:lpstr>
      <vt:lpstr>References</vt:lpstr>
      <vt:lpstr>Assignment to Special Programs</vt:lpstr>
      <vt:lpstr>Special Program Screening Form  NAVPERS 1306/92</vt:lpstr>
      <vt:lpstr>Special Program Screening Form  NAVPERS 1306/92</vt:lpstr>
      <vt:lpstr>Shore Special Programs  (PERS-4010)</vt:lpstr>
      <vt:lpstr>Instructor Duty MILPERSMAN 1306-953</vt:lpstr>
      <vt:lpstr>Enlisted Rating Detailer MILPERSMAN 1306-966</vt:lpstr>
      <vt:lpstr>Enlisted Rating Detailer  (cont.)</vt:lpstr>
      <vt:lpstr>PowerPoint Presentation</vt:lpstr>
      <vt:lpstr>PowerPoint Presentation</vt:lpstr>
      <vt:lpstr>PowerPoint Presentation</vt:lpstr>
      <vt:lpstr> Recruiting Duty Screening  NAVPERS 1306/93 </vt:lpstr>
      <vt:lpstr>Recruit Division Commander MILPERSMAN 1306-954</vt:lpstr>
      <vt:lpstr>Recruit Division Commander  (cont.)</vt:lpstr>
      <vt:lpstr> RDC Screening  NAVPERS 1306/96 </vt:lpstr>
      <vt:lpstr> RDC Screening  NAVPERS 1306/96 </vt:lpstr>
      <vt:lpstr>Embassy Duty MILPERSMAN 1306-914</vt:lpstr>
      <vt:lpstr>Embassy Duty  (cont.)</vt:lpstr>
      <vt:lpstr>USS CONSTITUTION MILPERSMAN 1306-920</vt:lpstr>
      <vt:lpstr>USS CONSTITUTION  (cont.)</vt:lpstr>
      <vt:lpstr>Sea Special Programs  (PERS-409)</vt:lpstr>
      <vt:lpstr>New Construction MILPERSMAN 1306-802</vt:lpstr>
      <vt:lpstr>New Construction  (cont.)</vt:lpstr>
      <vt:lpstr>New Construction Screening Form NAVPERS 1300/18</vt:lpstr>
      <vt:lpstr>Landing Craft, Air Cushion  (LCAC) MILPERSMAN 1306-949</vt:lpstr>
      <vt:lpstr>Landing Craft, Air Cushion  (CONT.)</vt:lpstr>
      <vt:lpstr>Landing Craft, Air Cushion  (CONT.)</vt:lpstr>
      <vt:lpstr>Common Special Duty Assignments</vt:lpstr>
      <vt:lpstr>Knowledge Check</vt:lpstr>
      <vt:lpstr>Summary and Review</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CDTC SPECIAL PROGRAM</dc:title>
  <dc:creator>BUPERS-3</dc:creator>
  <cp:lastModifiedBy>Williams, Shanita A (Nita) SCPO USN CHNAVPERS MIL TN (USA)</cp:lastModifiedBy>
  <cp:revision>491</cp:revision>
  <dcterms:created xsi:type="dcterms:W3CDTF">2025-06-01T00:52:09Z</dcterms:created>
  <dcterms:modified xsi:type="dcterms:W3CDTF">2025-12-08T16:46:32Z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